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tmp" ContentType="image/png"/>
  <Default Extension="xls" ContentType="application/vnd.ms-exce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</p:sldMasterIdLst>
  <p:handoutMasterIdLst>
    <p:handoutMasterId r:id="rId21"/>
  </p:handoutMasterIdLst>
  <p:sldIdLst>
    <p:sldId id="256" r:id="rId2"/>
    <p:sldId id="257" r:id="rId3"/>
    <p:sldId id="258" r:id="rId4"/>
    <p:sldId id="259" r:id="rId5"/>
    <p:sldId id="269" r:id="rId6"/>
    <p:sldId id="270" r:id="rId7"/>
    <p:sldId id="271" r:id="rId8"/>
    <p:sldId id="260" r:id="rId9"/>
    <p:sldId id="272" r:id="rId10"/>
    <p:sldId id="261" r:id="rId11"/>
    <p:sldId id="263" r:id="rId12"/>
    <p:sldId id="264" r:id="rId13"/>
    <p:sldId id="273" r:id="rId14"/>
    <p:sldId id="274" r:id="rId15"/>
    <p:sldId id="275" r:id="rId16"/>
    <p:sldId id="276" r:id="rId17"/>
    <p:sldId id="265" r:id="rId18"/>
    <p:sldId id="277" r:id="rId19"/>
    <p:sldId id="278" r:id="rId20"/>
  </p:sldIdLst>
  <p:sldSz cx="9144000" cy="6858000" type="screen4x3"/>
  <p:notesSz cx="6797675" cy="9928225"/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8" userDrawn="1">
          <p15:clr>
            <a:srgbClr val="A4A3A4"/>
          </p15:clr>
        </p15:guide>
        <p15:guide id="2" pos="214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D7B39"/>
    <a:srgbClr val="AF0439"/>
    <a:srgbClr val="2D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4084757-810E-4705-9564-73B61A21D888}" v="49" dt="2025-03-25T16:16:46.56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jl, gemiddeld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725" autoAdjust="0"/>
    <p:restoredTop sz="94660" autoAdjust="0"/>
  </p:normalViewPr>
  <p:slideViewPr>
    <p:cSldViewPr>
      <p:cViewPr varScale="1">
        <p:scale>
          <a:sx n="122" d="100"/>
          <a:sy n="122" d="100"/>
        </p:scale>
        <p:origin x="2040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2" d="100"/>
          <a:sy n="82" d="100"/>
        </p:scale>
        <p:origin x="-3180" y="-96"/>
      </p:cViewPr>
      <p:guideLst>
        <p:guide orient="horz" pos="3128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microsoft.com/office/2015/10/relationships/revisionInfo" Target="revisionInfo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BE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quarter" idx="1"/>
          </p:nvPr>
        </p:nvSpPr>
        <p:spPr>
          <a:xfrm>
            <a:off x="3850444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42E25E-5ADE-42E5-ACBD-EEC88DED5715}" type="datetimeFigureOut">
              <a:rPr lang="nl-BE" smtClean="0"/>
              <a:t>26/06/2025</a:t>
            </a:fld>
            <a:endParaRPr lang="nl-BE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2"/>
          </p:nvPr>
        </p:nvSpPr>
        <p:spPr>
          <a:xfrm>
            <a:off x="1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BE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3"/>
          </p:nvPr>
        </p:nvSpPr>
        <p:spPr>
          <a:xfrm>
            <a:off x="3850444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463140-D384-4CF6-8F5D-51EF5DE00F81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77926061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nl-NL" dirty="0"/>
              <a:t>Klik om de stijl te bewerken</a:t>
            </a:r>
            <a:endParaRPr lang="nl-BE" dirty="0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/>
              <a:t>Klik om de ondertitelstijl van het model te bewerken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7CE162B-3E91-4D10-9C5D-7F9A41A6451E}" type="datetimeFigureOut">
              <a:rPr lang="nl-BE" smtClean="0"/>
              <a:t>26/06/2025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nl-BE" dirty="0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1B6F914-6E13-4CDA-884B-491AAFDD3425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3438425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7CE162B-3E91-4D10-9C5D-7F9A41A6451E}" type="datetimeFigureOut">
              <a:rPr lang="nl-BE" smtClean="0"/>
              <a:t>26/06/2025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1B6F914-6E13-4CDA-884B-491AAFDD3425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0185185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7CE162B-3E91-4D10-9C5D-7F9A41A6451E}" type="datetimeFigureOut">
              <a:rPr lang="nl-BE" smtClean="0"/>
              <a:t>26/06/2025</a:t>
            </a:fld>
            <a:endParaRPr lang="nl-BE" dirty="0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1B6F914-6E13-4CDA-884B-491AAFDD3425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3630737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7CE162B-3E91-4D10-9C5D-7F9A41A6451E}" type="datetimeFigureOut">
              <a:rPr lang="nl-BE" smtClean="0"/>
              <a:t>26/06/2025</a:t>
            </a:fld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1B6F914-6E13-4CDA-884B-491AAFDD3425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0899218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7CE162B-3E91-4D10-9C5D-7F9A41A6451E}" type="datetimeFigureOut">
              <a:rPr lang="nl-BE" smtClean="0"/>
              <a:t>26/06/2025</a:t>
            </a:fld>
            <a:endParaRPr lang="nl-BE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nl-BE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1B6F914-6E13-4CDA-884B-491AAFDD3425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4111444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7CE162B-3E91-4D10-9C5D-7F9A41A6451E}" type="datetimeFigureOut">
              <a:rPr lang="nl-BE" smtClean="0"/>
              <a:t>26/06/2025</a:t>
            </a:fld>
            <a:endParaRPr lang="nl-BE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nl-BE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1B6F914-6E13-4CDA-884B-491AAFDD3425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7125048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7CE162B-3E91-4D10-9C5D-7F9A41A6451E}" type="datetimeFigureOut">
              <a:rPr lang="nl-BE" smtClean="0"/>
              <a:t>26/06/2025</a:t>
            </a:fld>
            <a:endParaRPr lang="nl-BE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nl-BE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1B6F914-6E13-4CDA-884B-491AAFDD3425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0113925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7CE162B-3E91-4D10-9C5D-7F9A41A6451E}" type="datetimeFigureOut">
              <a:rPr lang="nl-BE" smtClean="0"/>
              <a:t>26/06/2025</a:t>
            </a:fld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1B6F914-6E13-4CDA-884B-491AAFDD3425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9832786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7CE162B-3E91-4D10-9C5D-7F9A41A6451E}" type="datetimeFigureOut">
              <a:rPr lang="nl-BE" smtClean="0"/>
              <a:t>26/06/2025</a:t>
            </a:fld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1B6F914-6E13-4CDA-884B-491AAFDD3425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2446872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7CE162B-3E91-4D10-9C5D-7F9A41A6451E}" type="datetimeFigureOut">
              <a:rPr lang="nl-BE" smtClean="0"/>
              <a:t>26/06/2025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1B6F914-6E13-4CDA-884B-491AAFDD3425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2113336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7CE162B-3E91-4D10-9C5D-7F9A41A6451E}" type="datetimeFigureOut">
              <a:rPr lang="nl-BE" smtClean="0"/>
              <a:t>26/06/2025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1B6F914-6E13-4CDA-884B-491AAFDD3425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631069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Afbeelding 7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88640"/>
            <a:ext cx="1742594" cy="792088"/>
          </a:xfrm>
          <a:prstGeom prst="rect">
            <a:avLst/>
          </a:prstGeom>
        </p:spPr>
      </p:pic>
      <p:pic>
        <p:nvPicPr>
          <p:cNvPr id="9" name="Afbeelding 8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104" y="1751210"/>
            <a:ext cx="222487" cy="4560999"/>
          </a:xfrm>
          <a:prstGeom prst="rect">
            <a:avLst/>
          </a:prstGeom>
        </p:spPr>
      </p:pic>
      <p:pic>
        <p:nvPicPr>
          <p:cNvPr id="2" name="Afbeelding 1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29953"/>
            <a:ext cx="9144000" cy="728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31769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oleObject" Target="../embeddings/Microsoft_Excel_97-2003_Worksheet.xls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mp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 txBox="1">
            <a:spLocks/>
          </p:cNvSpPr>
          <p:nvPr/>
        </p:nvSpPr>
        <p:spPr>
          <a:xfrm>
            <a:off x="1547664" y="1891818"/>
            <a:ext cx="2880000" cy="3600000"/>
          </a:xfrm>
          <a:prstGeom prst="rect">
            <a:avLst/>
          </a:prstGeom>
        </p:spPr>
        <p:txBody>
          <a:bodyPr/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buClr>
                <a:srgbClr val="AF0439"/>
              </a:buClr>
              <a:buFont typeface="Arial" pitchFamily="34" charset="0"/>
              <a:buChar char="•"/>
            </a:pPr>
            <a:endParaRPr lang="nl-BE" sz="950" dirty="0">
              <a:solidFill>
                <a:schemeClr val="tx1"/>
              </a:solidFill>
              <a:latin typeface="Myriad Pro Light" pitchFamily="34" charset="0"/>
            </a:endParaRPr>
          </a:p>
          <a:p>
            <a:endParaRPr lang="nl-BE" sz="2000" dirty="0">
              <a:solidFill>
                <a:srgbClr val="2D7B39"/>
              </a:solidFill>
              <a:latin typeface="TheMix-Plain" pitchFamily="34" charset="2"/>
            </a:endParaRPr>
          </a:p>
          <a:p>
            <a:endParaRPr lang="nl-BE" sz="2000" dirty="0">
              <a:solidFill>
                <a:srgbClr val="2D7B39"/>
              </a:solidFill>
              <a:latin typeface="TheMix-Plain" pitchFamily="34" charset="2"/>
            </a:endParaRPr>
          </a:p>
        </p:txBody>
      </p:sp>
      <p:sp>
        <p:nvSpPr>
          <p:cNvPr id="4" name="Tijdelijke aanduiding voor inhoud 2"/>
          <p:cNvSpPr txBox="1">
            <a:spLocks/>
          </p:cNvSpPr>
          <p:nvPr/>
        </p:nvSpPr>
        <p:spPr>
          <a:xfrm>
            <a:off x="5436096" y="1916832"/>
            <a:ext cx="2880000" cy="3600000"/>
          </a:xfrm>
          <a:prstGeom prst="rect">
            <a:avLst/>
          </a:prstGeom>
        </p:spPr>
        <p:txBody>
          <a:bodyPr/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nl-BE" dirty="0"/>
          </a:p>
        </p:txBody>
      </p:sp>
      <p:sp>
        <p:nvSpPr>
          <p:cNvPr id="5" name="Titel 4"/>
          <p:cNvSpPr>
            <a:spLocks noGrp="1"/>
          </p:cNvSpPr>
          <p:nvPr>
            <p:ph type="ctrTitle"/>
          </p:nvPr>
        </p:nvSpPr>
        <p:spPr>
          <a:xfrm>
            <a:off x="685800" y="1462659"/>
            <a:ext cx="7772400" cy="1246261"/>
          </a:xfrm>
        </p:spPr>
        <p:txBody>
          <a:bodyPr/>
          <a:lstStyle/>
          <a:p>
            <a:r>
              <a:rPr lang="nl-BE" b="1" dirty="0">
                <a:solidFill>
                  <a:srgbClr val="00B050"/>
                </a:solidFill>
              </a:rPr>
              <a:t>Brakel</a:t>
            </a:r>
            <a:r>
              <a:rPr lang="nl-BE" b="1" dirty="0">
                <a:solidFill>
                  <a:srgbClr val="FF0000"/>
                </a:solidFill>
              </a:rPr>
              <a:t> </a:t>
            </a:r>
          </a:p>
        </p:txBody>
      </p:sp>
      <p:sp>
        <p:nvSpPr>
          <p:cNvPr id="6" name="Ondertitel 5"/>
          <p:cNvSpPr>
            <a:spLocks noGrp="1"/>
          </p:cNvSpPr>
          <p:nvPr>
            <p:ph type="subTitle" idx="1"/>
          </p:nvPr>
        </p:nvSpPr>
        <p:spPr>
          <a:xfrm>
            <a:off x="1371600" y="2636912"/>
            <a:ext cx="6400800" cy="3001888"/>
          </a:xfrm>
        </p:spPr>
        <p:txBody>
          <a:bodyPr/>
          <a:lstStyle/>
          <a:p>
            <a:r>
              <a:rPr lang="nl-BE" sz="4400" b="1" dirty="0">
                <a:solidFill>
                  <a:srgbClr val="00B050"/>
                </a:solidFill>
              </a:rPr>
              <a:t>Jaarrekening 2024</a:t>
            </a:r>
          </a:p>
          <a:p>
            <a:endParaRPr lang="nl-BE" sz="1200" b="1" dirty="0">
              <a:solidFill>
                <a:schemeClr val="tx1"/>
              </a:solidFill>
            </a:endParaRPr>
          </a:p>
          <a:p>
            <a:endParaRPr lang="nl-BE" sz="1200" b="1" dirty="0">
              <a:solidFill>
                <a:schemeClr val="tx1"/>
              </a:solidFill>
            </a:endParaRPr>
          </a:p>
          <a:p>
            <a:endParaRPr lang="nl-BE" sz="1200" b="1" dirty="0">
              <a:solidFill>
                <a:schemeClr val="tx1"/>
              </a:solidFill>
            </a:endParaRPr>
          </a:p>
          <a:p>
            <a:endParaRPr lang="nl-BE" sz="1200" b="1" dirty="0">
              <a:solidFill>
                <a:schemeClr val="tx1"/>
              </a:solidFill>
            </a:endParaRPr>
          </a:p>
          <a:p>
            <a:endParaRPr lang="nl-BE" sz="1200" b="1" dirty="0">
              <a:solidFill>
                <a:schemeClr val="tx1"/>
              </a:solidFill>
            </a:endParaRPr>
          </a:p>
          <a:p>
            <a:r>
              <a:rPr lang="nl-BE" sz="1200" b="1" dirty="0">
                <a:solidFill>
                  <a:schemeClr val="tx1"/>
                </a:solidFill>
              </a:rPr>
              <a:t>Ludo De Smet</a:t>
            </a:r>
          </a:p>
          <a:p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811816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50ABD9D-2179-FA82-73DD-BEB8810C06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/>
              <a:t>Doelstellingenrealisatie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3C7BA8FA-85E7-83AB-C08B-EFCB97C1814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36494208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581BE76-E915-F0B0-A4C3-085878CD1C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63688" y="274638"/>
            <a:ext cx="6923112" cy="1282154"/>
          </a:xfrm>
        </p:spPr>
        <p:txBody>
          <a:bodyPr/>
          <a:lstStyle/>
          <a:p>
            <a:r>
              <a:rPr lang="nl-BE" dirty="0"/>
              <a:t>Beschikbaar budgettair resultaat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4EE3330F-5E1F-F102-3562-9196790BBC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BE" sz="2400" dirty="0"/>
              <a:t>Gemeente + </a:t>
            </a:r>
            <a:r>
              <a:rPr lang="nl-BE" sz="2400" dirty="0" err="1"/>
              <a:t>ocmw</a:t>
            </a:r>
            <a:r>
              <a:rPr lang="nl-BE" sz="2400" dirty="0"/>
              <a:t> = € 6.445.252</a:t>
            </a:r>
          </a:p>
          <a:p>
            <a:r>
              <a:rPr lang="nl-BE" sz="2400" dirty="0"/>
              <a:t>Gemeente = € 6.562.643</a:t>
            </a:r>
          </a:p>
          <a:p>
            <a:r>
              <a:rPr lang="nl-BE" sz="2400" dirty="0"/>
              <a:t>OCMW = € - 117.391</a:t>
            </a:r>
          </a:p>
          <a:p>
            <a:r>
              <a:rPr lang="nl-BE" sz="2400" dirty="0"/>
              <a:t>Resultaat is te nuanceren</a:t>
            </a:r>
          </a:p>
          <a:p>
            <a:r>
              <a:rPr lang="nl-BE" sz="2400" dirty="0"/>
              <a:t>Voorschotten Najaarszon niet budgettair geboekt € 1.940.000</a:t>
            </a:r>
          </a:p>
          <a:p>
            <a:r>
              <a:rPr lang="nl-BE" sz="2400" dirty="0"/>
              <a:t>Lage dotatie politiezone € 1.170.000</a:t>
            </a:r>
          </a:p>
          <a:p>
            <a:r>
              <a:rPr lang="nl-BE" sz="2400" dirty="0"/>
              <a:t>Late verkoop oud zwembad € € 1.375.000</a:t>
            </a:r>
          </a:p>
          <a:p>
            <a:r>
              <a:rPr lang="nl-BE" sz="2400" dirty="0"/>
              <a:t>Pre financiering fietspad </a:t>
            </a:r>
            <a:r>
              <a:rPr lang="nl-BE" sz="2400" dirty="0" err="1"/>
              <a:t>Ronsesestraat</a:t>
            </a:r>
            <a:r>
              <a:rPr lang="nl-BE" sz="2400" dirty="0"/>
              <a:t> € 2.500.000</a:t>
            </a:r>
          </a:p>
          <a:p>
            <a:r>
              <a:rPr lang="nl-BE" sz="2400" dirty="0"/>
              <a:t>Opname lening € 5.000.000 </a:t>
            </a:r>
          </a:p>
          <a:p>
            <a:pPr marL="0" indent="0">
              <a:buNone/>
            </a:pPr>
            <a:r>
              <a:rPr lang="nl-BE" sz="2400" dirty="0"/>
              <a:t>	</a:t>
            </a:r>
          </a:p>
          <a:p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7035851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4C42727-6DD1-54A4-3E7C-CA5BFA487A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35696" y="274638"/>
            <a:ext cx="6851104" cy="1143000"/>
          </a:xfrm>
        </p:spPr>
        <p:txBody>
          <a:bodyPr/>
          <a:lstStyle/>
          <a:p>
            <a:r>
              <a:rPr lang="nl-BE" dirty="0"/>
              <a:t>Autofinancieringsmarge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79C59D51-A442-C9DF-1F31-F05783335A8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BE" sz="24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De autofinancieringsmarge is wat overblijft nadat een bestuur uit het saldo van exploitatie-uitgaven en -ontvangsten ook de periodieke aflossingen van leningen heeft betaald. </a:t>
            </a:r>
          </a:p>
          <a:p>
            <a:r>
              <a:rPr lang="nl-BE" sz="2400" dirty="0">
                <a:solidFill>
                  <a:srgbClr val="000000"/>
                </a:solidFill>
                <a:latin typeface="Arial" panose="020B0604020202020204" pitchFamily="34" charset="0"/>
              </a:rPr>
              <a:t>Componenten</a:t>
            </a:r>
          </a:p>
          <a:p>
            <a:r>
              <a:rPr lang="nl-BE" sz="2400" dirty="0">
                <a:solidFill>
                  <a:srgbClr val="000000"/>
                </a:solidFill>
                <a:latin typeface="Arial" panose="020B0604020202020204" pitchFamily="34" charset="0"/>
              </a:rPr>
              <a:t>-	exploitatie-uitgaven</a:t>
            </a:r>
          </a:p>
          <a:p>
            <a:r>
              <a:rPr lang="nl-BE" sz="2400" dirty="0">
                <a:solidFill>
                  <a:srgbClr val="000000"/>
                </a:solidFill>
                <a:latin typeface="Arial" panose="020B0604020202020204" pitchFamily="34" charset="0"/>
              </a:rPr>
              <a:t>-	exploitatie-ontvangsten</a:t>
            </a:r>
          </a:p>
          <a:p>
            <a:r>
              <a:rPr lang="nl-BE" sz="2400" dirty="0">
                <a:solidFill>
                  <a:srgbClr val="000000"/>
                </a:solidFill>
                <a:latin typeface="Arial" panose="020B0604020202020204" pitchFamily="34" charset="0"/>
              </a:rPr>
              <a:t>-	periodieke aflossingen = gegeven</a:t>
            </a:r>
          </a:p>
          <a:p>
            <a:r>
              <a:rPr lang="nl-BE" sz="2400" dirty="0">
                <a:solidFill>
                  <a:srgbClr val="000000"/>
                </a:solidFill>
                <a:latin typeface="Arial" panose="020B0604020202020204" pitchFamily="34" charset="0"/>
              </a:rPr>
              <a:t>Zie uitleg p 30.</a:t>
            </a:r>
          </a:p>
          <a:p>
            <a:endParaRPr lang="nl-BE" sz="2400" dirty="0"/>
          </a:p>
        </p:txBody>
      </p:sp>
    </p:spTree>
    <p:extLst>
      <p:ext uri="{BB962C8B-B14F-4D97-AF65-F5344CB8AC3E}">
        <p14:creationId xmlns:p14="http://schemas.microsoft.com/office/powerpoint/2010/main" val="1911560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FF4E46F-F925-3DC2-72AC-DD4724CEBB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35696" y="274638"/>
            <a:ext cx="6851104" cy="1143000"/>
          </a:xfrm>
        </p:spPr>
        <p:txBody>
          <a:bodyPr/>
          <a:lstStyle/>
          <a:p>
            <a:r>
              <a:rPr lang="nl-BE" dirty="0"/>
              <a:t>Autofinancieringsmarge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21EBD644-18FE-6C3A-C751-AB30A68FE21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BE" sz="2400" dirty="0"/>
              <a:t>Gemeente + </a:t>
            </a:r>
            <a:r>
              <a:rPr lang="nl-BE" sz="2400" dirty="0" err="1"/>
              <a:t>ocmw</a:t>
            </a:r>
            <a:r>
              <a:rPr lang="nl-BE" sz="2400" dirty="0"/>
              <a:t> = € 3.177.869</a:t>
            </a:r>
          </a:p>
          <a:p>
            <a:r>
              <a:rPr lang="nl-BE" sz="2400" dirty="0"/>
              <a:t>Gemeente = € 3.724.331</a:t>
            </a:r>
          </a:p>
          <a:p>
            <a:r>
              <a:rPr lang="nl-BE" sz="2400" dirty="0" err="1"/>
              <a:t>Ocmw</a:t>
            </a:r>
            <a:r>
              <a:rPr lang="nl-BE" sz="2400" dirty="0"/>
              <a:t> = € - 546.462</a:t>
            </a:r>
          </a:p>
          <a:p>
            <a:r>
              <a:rPr lang="nl-BE" sz="2400" dirty="0"/>
              <a:t>Vertekend beeld</a:t>
            </a:r>
          </a:p>
          <a:p>
            <a:r>
              <a:rPr lang="nl-BE" sz="2400" dirty="0"/>
              <a:t>- </a:t>
            </a:r>
            <a:r>
              <a:rPr lang="nl-BE" sz="2000" dirty="0"/>
              <a:t>lage politiedotatie</a:t>
            </a:r>
          </a:p>
          <a:p>
            <a:r>
              <a:rPr lang="nl-BE" sz="2000" dirty="0"/>
              <a:t>- geen bijdrage loonkost Najaarszon</a:t>
            </a:r>
          </a:p>
          <a:p>
            <a:r>
              <a:rPr lang="nl-BE" sz="2000" dirty="0"/>
              <a:t>- omschakeling vakantiestelsel contractuelen in 2023 geboekt</a:t>
            </a:r>
          </a:p>
          <a:p>
            <a:r>
              <a:rPr lang="nl-BE" sz="2000" dirty="0"/>
              <a:t>- onderbenutting exploitatiekredieten</a:t>
            </a:r>
          </a:p>
        </p:txBody>
      </p:sp>
    </p:spTree>
    <p:extLst>
      <p:ext uri="{BB962C8B-B14F-4D97-AF65-F5344CB8AC3E}">
        <p14:creationId xmlns:p14="http://schemas.microsoft.com/office/powerpoint/2010/main" val="21042363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C868E9B-B9C4-D3F1-D546-E2AB145664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07704" y="274638"/>
            <a:ext cx="6779096" cy="1143000"/>
          </a:xfrm>
        </p:spPr>
        <p:txBody>
          <a:bodyPr/>
          <a:lstStyle/>
          <a:p>
            <a:r>
              <a:rPr lang="nl-BE" dirty="0"/>
              <a:t>Autofinancieringsmarge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D1E5B132-4630-7F7D-007D-DCD26C769BA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BE" sz="2400" dirty="0"/>
              <a:t>Toekomstige druk op AFM</a:t>
            </a:r>
          </a:p>
          <a:p>
            <a:endParaRPr lang="nl-BE" sz="2400" dirty="0"/>
          </a:p>
          <a:p>
            <a:r>
              <a:rPr lang="nl-BE" sz="2000" dirty="0"/>
              <a:t>- dotatie politie structureel &gt; € 2.000.000</a:t>
            </a:r>
          </a:p>
          <a:p>
            <a:r>
              <a:rPr lang="nl-BE" sz="2000" dirty="0"/>
              <a:t>- dotatie brandweer structureel stijgend</a:t>
            </a:r>
          </a:p>
          <a:p>
            <a:r>
              <a:rPr lang="nl-BE" sz="2000" dirty="0"/>
              <a:t>- responsabiliseringsbijdrage structureel stijgend</a:t>
            </a:r>
          </a:p>
          <a:p>
            <a:r>
              <a:rPr lang="nl-BE" sz="2000" dirty="0"/>
              <a:t>- bijdrage najaarszon structureel ?</a:t>
            </a:r>
          </a:p>
          <a:p>
            <a:r>
              <a:rPr lang="nl-BE" sz="2000" dirty="0"/>
              <a:t>- Tot 2029 leningslasten ca. € 2.000.000</a:t>
            </a:r>
          </a:p>
        </p:txBody>
      </p:sp>
    </p:spTree>
    <p:extLst>
      <p:ext uri="{BB962C8B-B14F-4D97-AF65-F5344CB8AC3E}">
        <p14:creationId xmlns:p14="http://schemas.microsoft.com/office/powerpoint/2010/main" val="20772782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DCECCF2-0B92-2FF4-5364-648C939FD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79712" y="274638"/>
            <a:ext cx="6707088" cy="1143000"/>
          </a:xfrm>
        </p:spPr>
        <p:txBody>
          <a:bodyPr/>
          <a:lstStyle/>
          <a:p>
            <a:r>
              <a:rPr lang="nl-BE" dirty="0"/>
              <a:t>Financiële schuld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B7D9D212-BA39-4F4D-C4A6-5A229F4BB0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43608" y="1600200"/>
            <a:ext cx="7643192" cy="4525963"/>
          </a:xfrm>
        </p:spPr>
        <p:txBody>
          <a:bodyPr/>
          <a:lstStyle/>
          <a:p>
            <a:r>
              <a:rPr lang="nl-BE" sz="2400" dirty="0"/>
              <a:t>Volgens schema T4 = € 20.397.069</a:t>
            </a:r>
          </a:p>
          <a:p>
            <a:r>
              <a:rPr lang="nl-BE" sz="2400" dirty="0"/>
              <a:t>Te corrigeren met prefinanciering zwembad</a:t>
            </a:r>
          </a:p>
          <a:p>
            <a:r>
              <a:rPr lang="nl-BE" sz="2400" dirty="0"/>
              <a:t>Werkelijke schuld = € 15.617.865</a:t>
            </a:r>
          </a:p>
          <a:p>
            <a:r>
              <a:rPr lang="nl-BE" sz="2400" dirty="0"/>
              <a:t>€ 1040 / inwoner</a:t>
            </a:r>
          </a:p>
          <a:p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18705344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B266B76-80A7-C883-68DE-779CD2384C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3728" y="274638"/>
            <a:ext cx="6563072" cy="706090"/>
          </a:xfrm>
        </p:spPr>
        <p:txBody>
          <a:bodyPr/>
          <a:lstStyle/>
          <a:p>
            <a:r>
              <a:rPr lang="nl-BE" sz="3600" dirty="0"/>
              <a:t>Financiële schuld eind boekjaar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9B48DED5-15B0-AB14-5C04-04F943C3E6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43608" y="2348880"/>
            <a:ext cx="7498730" cy="3777283"/>
          </a:xfrm>
        </p:spPr>
        <p:txBody>
          <a:bodyPr/>
          <a:lstStyle/>
          <a:p>
            <a:endParaRPr lang="nl-BE" dirty="0"/>
          </a:p>
        </p:txBody>
      </p:sp>
      <p:graphicFrame>
        <p:nvGraphicFramePr>
          <p:cNvPr id="4" name="Object 3">
            <a:extLst>
              <a:ext uri="{FF2B5EF4-FFF2-40B4-BE49-F238E27FC236}">
                <a16:creationId xmlns:a16="http://schemas.microsoft.com/office/drawing/2014/main" id="{1A7F72E6-98DA-F9C3-689A-0A07B35196B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55627524"/>
              </p:ext>
            </p:extLst>
          </p:nvPr>
        </p:nvGraphicFramePr>
        <p:xfrm>
          <a:off x="1043608" y="1273175"/>
          <a:ext cx="7498730" cy="4852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2" imgW="7940117" imgH="4313029" progId="Excel.Sheet.8">
                  <p:embed/>
                </p:oleObj>
              </mc:Choice>
              <mc:Fallback>
                <p:oleObj name="Worksheet" r:id="rId2" imgW="7940117" imgH="4313029" progId="Excel.Sheet.8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043608" y="1273175"/>
                        <a:ext cx="7498730" cy="48529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155761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A7A0BF3-9E7E-AAF5-AC79-FDB348F2F1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07704" y="274638"/>
            <a:ext cx="6779096" cy="1143000"/>
          </a:xfrm>
        </p:spPr>
        <p:txBody>
          <a:bodyPr/>
          <a:lstStyle/>
          <a:p>
            <a:r>
              <a:rPr lang="nl-BE" sz="3600" dirty="0"/>
              <a:t>Financiële schuld eind boekjaar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4A3C71A5-20F4-1E63-181F-89B14EBB33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71600" y="1600200"/>
            <a:ext cx="7715200" cy="4525963"/>
          </a:xfrm>
        </p:spPr>
        <p:txBody>
          <a:bodyPr/>
          <a:lstStyle/>
          <a:p>
            <a:r>
              <a:rPr lang="nl-BE" sz="2400" dirty="0"/>
              <a:t>Snelle schuldafbouw tijdens legislatuur</a:t>
            </a:r>
          </a:p>
          <a:p>
            <a:r>
              <a:rPr lang="nl-BE" sz="2400" dirty="0"/>
              <a:t>Hoge aflossingen periode 2026-2029</a:t>
            </a:r>
          </a:p>
          <a:p>
            <a:r>
              <a:rPr lang="nl-BE" sz="2400" dirty="0"/>
              <a:t>Vanaf 2030 lagere aflossingstranches</a:t>
            </a:r>
          </a:p>
          <a:p>
            <a:r>
              <a:rPr lang="nl-BE" sz="2400" dirty="0"/>
              <a:t>Meer ruimte vanaf 2030</a:t>
            </a:r>
          </a:p>
          <a:p>
            <a:r>
              <a:rPr lang="nl-BE" sz="2400" dirty="0"/>
              <a:t>Geen toekomstige investeringslasten ingecalculeerd</a:t>
            </a:r>
          </a:p>
          <a:p>
            <a:r>
              <a:rPr lang="nl-BE" sz="2400" dirty="0"/>
              <a:t>Primair exploitatieresultaat onder druk – slide 6</a:t>
            </a:r>
          </a:p>
          <a:p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1374243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E23ECFE-0FF6-C84B-5968-785F045887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51720" y="274638"/>
            <a:ext cx="6635080" cy="1143000"/>
          </a:xfrm>
        </p:spPr>
        <p:txBody>
          <a:bodyPr/>
          <a:lstStyle/>
          <a:p>
            <a:r>
              <a:rPr lang="nl-BE" dirty="0"/>
              <a:t>Investeringen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E28FB88F-014C-9D41-5C8E-3310822822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43608" y="1600200"/>
            <a:ext cx="7643192" cy="4525963"/>
          </a:xfrm>
        </p:spPr>
        <p:txBody>
          <a:bodyPr/>
          <a:lstStyle/>
          <a:p>
            <a:r>
              <a:rPr lang="nl-BE" dirty="0"/>
              <a:t>Bedrag € 3.154.902</a:t>
            </a:r>
          </a:p>
          <a:p>
            <a:endParaRPr lang="nl-BE" dirty="0"/>
          </a:p>
        </p:txBody>
      </p:sp>
      <p:pic>
        <p:nvPicPr>
          <p:cNvPr id="6" name="Afbeelding 5">
            <a:extLst>
              <a:ext uri="{FF2B5EF4-FFF2-40B4-BE49-F238E27FC236}">
                <a16:creationId xmlns:a16="http://schemas.microsoft.com/office/drawing/2014/main" id="{3E4BFEF8-67D0-D6E7-A988-F445463EFC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5616" y="2250456"/>
            <a:ext cx="7643192" cy="2357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29206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38ABA9D-902B-7B04-C110-258E3A416E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07704" y="274638"/>
            <a:ext cx="6779096" cy="1143000"/>
          </a:xfrm>
        </p:spPr>
        <p:txBody>
          <a:bodyPr/>
          <a:lstStyle/>
          <a:p>
            <a:r>
              <a:rPr lang="nl-BE" dirty="0"/>
              <a:t>Personeelskosten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24CE0846-5296-A442-15B4-EE20E4BD0E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43608" y="1600200"/>
            <a:ext cx="7643192" cy="4525963"/>
          </a:xfrm>
        </p:spPr>
        <p:txBody>
          <a:bodyPr/>
          <a:lstStyle/>
          <a:p>
            <a:r>
              <a:rPr lang="nl-BE" sz="2400" dirty="0"/>
              <a:t>Lichte stijging van € 8,725 </a:t>
            </a:r>
            <a:r>
              <a:rPr lang="nl-BE" sz="2400" dirty="0" err="1"/>
              <a:t>mio</a:t>
            </a:r>
            <a:r>
              <a:rPr lang="nl-BE" sz="2400" dirty="0"/>
              <a:t> &gt; € 8,846 </a:t>
            </a:r>
            <a:r>
              <a:rPr lang="nl-BE" sz="2400" dirty="0" err="1"/>
              <a:t>mio</a:t>
            </a:r>
            <a:r>
              <a:rPr lang="nl-BE" sz="2400" dirty="0"/>
              <a:t>- zie pagina 106</a:t>
            </a:r>
          </a:p>
          <a:p>
            <a:r>
              <a:rPr lang="nl-BE" sz="2400" dirty="0"/>
              <a:t>Switch van statutair naar contractueel</a:t>
            </a:r>
          </a:p>
          <a:p>
            <a:r>
              <a:rPr lang="nl-BE" sz="2400" dirty="0"/>
              <a:t>Bij statutair personeel – dalend aantal </a:t>
            </a:r>
            <a:r>
              <a:rPr lang="nl-BE" sz="2400" dirty="0" err="1"/>
              <a:t>VTE’s</a:t>
            </a:r>
            <a:r>
              <a:rPr lang="nl-BE" sz="2400" dirty="0"/>
              <a:t> / zelfde nominale kost</a:t>
            </a:r>
          </a:p>
          <a:p>
            <a:r>
              <a:rPr lang="nl-BE" sz="2400" dirty="0"/>
              <a:t>Bij contractueel personeel stabiel aantal maar stijgende kostprijs</a:t>
            </a:r>
          </a:p>
          <a:p>
            <a:r>
              <a:rPr lang="nl-BE" sz="2400" dirty="0"/>
              <a:t>OCMW afbouw poetsdienst</a:t>
            </a:r>
          </a:p>
          <a:p>
            <a:endParaRPr lang="nl-BE" sz="2400" dirty="0"/>
          </a:p>
        </p:txBody>
      </p:sp>
    </p:spTree>
    <p:extLst>
      <p:ext uri="{BB962C8B-B14F-4D97-AF65-F5344CB8AC3E}">
        <p14:creationId xmlns:p14="http://schemas.microsoft.com/office/powerpoint/2010/main" val="376112634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3C3A954-E5DA-7406-DAB7-80465C3C8F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07704" y="274638"/>
            <a:ext cx="6779096" cy="1143000"/>
          </a:xfrm>
        </p:spPr>
        <p:txBody>
          <a:bodyPr/>
          <a:lstStyle/>
          <a:p>
            <a:r>
              <a:rPr lang="nl-BE" sz="4000" dirty="0"/>
              <a:t>Aankoop goederen en diensten.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F32FBDCC-D92F-8035-7E62-C8ED0825B9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71600" y="1600200"/>
            <a:ext cx="7715200" cy="4525963"/>
          </a:xfrm>
        </p:spPr>
        <p:txBody>
          <a:bodyPr/>
          <a:lstStyle/>
          <a:p>
            <a:r>
              <a:rPr lang="nl-BE" sz="2400" dirty="0"/>
              <a:t>Pagina 105</a:t>
            </a:r>
          </a:p>
          <a:p>
            <a:r>
              <a:rPr lang="nl-BE" sz="2400" dirty="0"/>
              <a:t>Globaal vrij stabiel van € 4,288 </a:t>
            </a:r>
            <a:r>
              <a:rPr lang="nl-BE" sz="2400" dirty="0" err="1"/>
              <a:t>mio</a:t>
            </a:r>
            <a:r>
              <a:rPr lang="nl-BE" sz="2400" dirty="0"/>
              <a:t> &gt; € 4,506 </a:t>
            </a:r>
            <a:r>
              <a:rPr lang="nl-BE" sz="2400" dirty="0" err="1"/>
              <a:t>mio</a:t>
            </a:r>
            <a:endParaRPr lang="nl-BE" sz="2400" dirty="0"/>
          </a:p>
          <a:p>
            <a:r>
              <a:rPr lang="nl-BE" sz="2400" dirty="0"/>
              <a:t>Opvallende daler = energieprijzen</a:t>
            </a:r>
          </a:p>
          <a:p>
            <a:r>
              <a:rPr lang="nl-BE" sz="2400" dirty="0"/>
              <a:t>Dalende energieprijzen compenseren toenemende kosten diverse aankopen.</a:t>
            </a:r>
          </a:p>
        </p:txBody>
      </p:sp>
    </p:spTree>
    <p:extLst>
      <p:ext uri="{BB962C8B-B14F-4D97-AF65-F5344CB8AC3E}">
        <p14:creationId xmlns:p14="http://schemas.microsoft.com/office/powerpoint/2010/main" val="278812643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78C0D10-773D-065C-24A8-92EA97C23B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3728" y="160337"/>
            <a:ext cx="6779096" cy="1143000"/>
          </a:xfrm>
        </p:spPr>
        <p:txBody>
          <a:bodyPr/>
          <a:lstStyle/>
          <a:p>
            <a:r>
              <a:rPr lang="nl-BE" sz="4000" dirty="0"/>
              <a:t>Toegestane werkingssubsidies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D024B12F-84E0-A120-5A9F-F7D3D9AC76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71600" y="1600200"/>
            <a:ext cx="7715200" cy="4525963"/>
          </a:xfrm>
        </p:spPr>
        <p:txBody>
          <a:bodyPr/>
          <a:lstStyle/>
          <a:p>
            <a:r>
              <a:rPr lang="nl-BE" sz="2400" dirty="0"/>
              <a:t>Zie pagina 110</a:t>
            </a:r>
          </a:p>
          <a:p>
            <a:r>
              <a:rPr lang="nl-BE" sz="2400" dirty="0"/>
              <a:t>Daling van € 2,792 </a:t>
            </a:r>
            <a:r>
              <a:rPr lang="nl-BE" sz="2400" dirty="0" err="1"/>
              <a:t>mio</a:t>
            </a:r>
            <a:r>
              <a:rPr lang="nl-BE" sz="2400" dirty="0"/>
              <a:t> naar € 2,349 </a:t>
            </a:r>
            <a:r>
              <a:rPr lang="nl-BE" sz="2400" dirty="0" err="1"/>
              <a:t>mio</a:t>
            </a:r>
            <a:endParaRPr lang="nl-BE" sz="2400" dirty="0"/>
          </a:p>
          <a:p>
            <a:r>
              <a:rPr lang="nl-BE" sz="2400" dirty="0"/>
              <a:t>Daler politie (€ - 500.000)</a:t>
            </a:r>
          </a:p>
          <a:p>
            <a:r>
              <a:rPr lang="nl-BE" sz="2400" dirty="0"/>
              <a:t>Daler Erediensten (€ - 14.000)</a:t>
            </a:r>
          </a:p>
          <a:p>
            <a:r>
              <a:rPr lang="nl-BE" sz="2400" dirty="0"/>
              <a:t>Stijger Brandweer (€ 43.000)</a:t>
            </a:r>
          </a:p>
          <a:p>
            <a:r>
              <a:rPr lang="nl-BE" sz="2400" dirty="0"/>
              <a:t>Sport (€ 65.000)</a:t>
            </a:r>
          </a:p>
          <a:p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404062116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3501EAE-520F-9AF9-2535-7C4B1FABC1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79712" y="274638"/>
            <a:ext cx="6707088" cy="1143000"/>
          </a:xfrm>
        </p:spPr>
        <p:txBody>
          <a:bodyPr/>
          <a:lstStyle/>
          <a:p>
            <a:r>
              <a:rPr lang="nl-BE" dirty="0"/>
              <a:t>Financiële uitgaven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36DDF1D7-4C6A-692A-A6F9-4E3D676F76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71600" y="1600200"/>
            <a:ext cx="7715200" cy="4525963"/>
          </a:xfrm>
        </p:spPr>
        <p:txBody>
          <a:bodyPr/>
          <a:lstStyle/>
          <a:p>
            <a:r>
              <a:rPr lang="nl-BE" sz="2400" dirty="0"/>
              <a:t>Status quo op € 306.000</a:t>
            </a:r>
          </a:p>
          <a:p>
            <a:r>
              <a:rPr lang="nl-BE" sz="2400" dirty="0"/>
              <a:t>€ 31.000 Meer dan voorzien in het meerjarenplan</a:t>
            </a:r>
          </a:p>
          <a:p>
            <a:r>
              <a:rPr lang="nl-BE" sz="2400" dirty="0"/>
              <a:t>Oorzaak gebruik van straight </a:t>
            </a:r>
            <a:r>
              <a:rPr lang="nl-BE" sz="2400" dirty="0" err="1"/>
              <a:t>loans</a:t>
            </a:r>
            <a:r>
              <a:rPr lang="nl-BE" sz="2400" dirty="0"/>
              <a:t> voor prefinanciering fietspad </a:t>
            </a:r>
            <a:r>
              <a:rPr lang="nl-BE" sz="2400" dirty="0" err="1"/>
              <a:t>Ronsesestraat</a:t>
            </a:r>
            <a:r>
              <a:rPr lang="nl-BE" sz="2400" dirty="0"/>
              <a:t> en voorschotten najaarszon.</a:t>
            </a:r>
          </a:p>
        </p:txBody>
      </p:sp>
    </p:spTree>
    <p:extLst>
      <p:ext uri="{BB962C8B-B14F-4D97-AF65-F5344CB8AC3E}">
        <p14:creationId xmlns:p14="http://schemas.microsoft.com/office/powerpoint/2010/main" val="195562899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B0E81A-B675-16CB-6D8A-3D40403D3E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8FFC421-2D47-4826-AA8A-F9AAE438FF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79712" y="274638"/>
            <a:ext cx="6707088" cy="1143000"/>
          </a:xfrm>
        </p:spPr>
        <p:txBody>
          <a:bodyPr/>
          <a:lstStyle/>
          <a:p>
            <a:r>
              <a:rPr lang="nl-BE" dirty="0"/>
              <a:t>OCMW – sociale bijstand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607B576F-E8C1-7E35-E9C1-6154003194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71600" y="1600200"/>
            <a:ext cx="7715200" cy="4525963"/>
          </a:xfrm>
        </p:spPr>
        <p:txBody>
          <a:bodyPr/>
          <a:lstStyle/>
          <a:p>
            <a:pPr marL="0" indent="0">
              <a:buNone/>
            </a:pPr>
            <a:r>
              <a:rPr lang="nl-BE" sz="2400" dirty="0"/>
              <a:t>Tendens stijgende leeflonen</a:t>
            </a:r>
          </a:p>
          <a:p>
            <a:pPr marL="0" indent="0">
              <a:buNone/>
            </a:pPr>
            <a:r>
              <a:rPr lang="nl-BE" sz="2400" dirty="0"/>
              <a:t>Periode 2022-2024</a:t>
            </a:r>
          </a:p>
          <a:p>
            <a:pPr marL="0" indent="0">
              <a:buNone/>
            </a:pPr>
            <a:r>
              <a:rPr lang="nl-BE" sz="2400" dirty="0"/>
              <a:t>Van € 104.000 &gt; €156.000 &gt; € 281.000</a:t>
            </a:r>
          </a:p>
          <a:p>
            <a:pPr marL="0" indent="0">
              <a:buNone/>
            </a:pPr>
            <a:r>
              <a:rPr lang="nl-BE" sz="2400" dirty="0"/>
              <a:t>Pagina 107</a:t>
            </a:r>
          </a:p>
          <a:p>
            <a:pPr marL="0" indent="0">
              <a:buNone/>
            </a:pPr>
            <a:endParaRPr lang="nl-BE" sz="2400" dirty="0"/>
          </a:p>
          <a:p>
            <a:pPr marL="0" indent="0">
              <a:buNone/>
            </a:pPr>
            <a:r>
              <a:rPr lang="nl-BE" sz="2400" dirty="0"/>
              <a:t>Algemeen veel sociale bijstand in samenwerkingsverbanden</a:t>
            </a:r>
          </a:p>
        </p:txBody>
      </p:sp>
    </p:spTree>
    <p:extLst>
      <p:ext uri="{BB962C8B-B14F-4D97-AF65-F5344CB8AC3E}">
        <p14:creationId xmlns:p14="http://schemas.microsoft.com/office/powerpoint/2010/main" val="309291104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FAA9D7B-3DB6-66AA-C0B2-618BCEC735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35696" y="274638"/>
            <a:ext cx="6851104" cy="1143000"/>
          </a:xfrm>
        </p:spPr>
        <p:txBody>
          <a:bodyPr/>
          <a:lstStyle/>
          <a:p>
            <a:r>
              <a:rPr lang="nl-BE" dirty="0"/>
              <a:t>OCMW – sociale bijstand</a:t>
            </a:r>
          </a:p>
        </p:txBody>
      </p:sp>
      <p:pic>
        <p:nvPicPr>
          <p:cNvPr id="5" name="Tijdelijke aanduiding voor inhoud 4" descr="Afbeelding met tekst, schermopname, nummer, Lettertype&#10;&#10;Door AI gegenereerde inhoud is mogelijk onjuist.">
            <a:extLst>
              <a:ext uri="{FF2B5EF4-FFF2-40B4-BE49-F238E27FC236}">
                <a16:creationId xmlns:a16="http://schemas.microsoft.com/office/drawing/2014/main" id="{965AEDFC-FE96-16DD-F042-5460C96EDE1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1" y="1600200"/>
            <a:ext cx="7416824" cy="4525963"/>
          </a:xfrm>
        </p:spPr>
      </p:pic>
    </p:spTree>
    <p:extLst>
      <p:ext uri="{BB962C8B-B14F-4D97-AF65-F5344CB8AC3E}">
        <p14:creationId xmlns:p14="http://schemas.microsoft.com/office/powerpoint/2010/main" val="386459951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48A6E63-4D5D-11CB-7541-9B708F7B8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07704" y="274638"/>
            <a:ext cx="6779096" cy="1143000"/>
          </a:xfrm>
        </p:spPr>
        <p:txBody>
          <a:bodyPr/>
          <a:lstStyle/>
          <a:p>
            <a:r>
              <a:rPr lang="nl-BE" dirty="0"/>
              <a:t>Ontvangsten belastingen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39B57273-15F8-95D9-56A3-398752DD9C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71600" y="1600200"/>
            <a:ext cx="7715200" cy="4525963"/>
          </a:xfrm>
        </p:spPr>
        <p:txBody>
          <a:bodyPr/>
          <a:lstStyle/>
          <a:p>
            <a:r>
              <a:rPr lang="nl-BE" sz="2400" dirty="0"/>
              <a:t>Pagina 114</a:t>
            </a:r>
          </a:p>
          <a:p>
            <a:r>
              <a:rPr lang="nl-BE" sz="2400" dirty="0"/>
              <a:t>Dalende aanvullende belastingen </a:t>
            </a:r>
          </a:p>
          <a:p>
            <a:r>
              <a:rPr lang="nl-BE" sz="2400" dirty="0"/>
              <a:t>Van € 11,468 </a:t>
            </a:r>
            <a:r>
              <a:rPr lang="nl-BE" sz="2400" dirty="0" err="1"/>
              <a:t>mio</a:t>
            </a:r>
            <a:r>
              <a:rPr lang="nl-BE" sz="2400" dirty="0"/>
              <a:t> &gt; € 10,327 </a:t>
            </a:r>
            <a:r>
              <a:rPr lang="nl-BE" sz="2400" dirty="0" err="1"/>
              <a:t>mio</a:t>
            </a:r>
            <a:endParaRPr lang="nl-BE" sz="2400" dirty="0"/>
          </a:p>
          <a:p>
            <a:r>
              <a:rPr lang="nl-BE" sz="2400" dirty="0"/>
              <a:t>Oorzaak is de vergelijkingsbasis APB</a:t>
            </a:r>
          </a:p>
          <a:p>
            <a:r>
              <a:rPr lang="nl-BE" sz="2400" dirty="0"/>
              <a:t>In 2023 zijn er 14 maanden geboekt</a:t>
            </a:r>
          </a:p>
          <a:p>
            <a:r>
              <a:rPr lang="nl-BE" sz="2400" dirty="0"/>
              <a:t>Stijgende opcentiemen OV</a:t>
            </a:r>
          </a:p>
          <a:p>
            <a:r>
              <a:rPr lang="nl-BE" sz="2400" dirty="0"/>
              <a:t>Rest van de belastingen stabiel</a:t>
            </a:r>
          </a:p>
        </p:txBody>
      </p:sp>
    </p:spTree>
    <p:extLst>
      <p:ext uri="{BB962C8B-B14F-4D97-AF65-F5344CB8AC3E}">
        <p14:creationId xmlns:p14="http://schemas.microsoft.com/office/powerpoint/2010/main" val="389484119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AFC50F3-A776-533C-D8FC-2BBB71671A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/>
              <a:t>Gemeentefonds e.a.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3D8A760B-98FD-066A-E9C4-07AE6444A2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71600" y="1600200"/>
            <a:ext cx="7715200" cy="4525963"/>
          </a:xfrm>
        </p:spPr>
        <p:txBody>
          <a:bodyPr/>
          <a:lstStyle/>
          <a:p>
            <a:r>
              <a:rPr lang="nl-BE" sz="2400" dirty="0"/>
              <a:t>Pagina 115</a:t>
            </a:r>
          </a:p>
          <a:p>
            <a:r>
              <a:rPr lang="nl-BE" sz="2400" dirty="0"/>
              <a:t>€ 4.438.410 gemeente + </a:t>
            </a:r>
            <a:r>
              <a:rPr lang="nl-BE" sz="2400" dirty="0" err="1"/>
              <a:t>ocmw</a:t>
            </a:r>
            <a:endParaRPr lang="nl-BE" sz="2400" dirty="0"/>
          </a:p>
          <a:p>
            <a:r>
              <a:rPr lang="nl-BE" sz="2400" dirty="0"/>
              <a:t>Stijging met 2,6 %</a:t>
            </a:r>
          </a:p>
          <a:p>
            <a:pPr marL="0" indent="0">
              <a:buNone/>
            </a:pPr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417536167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458C400-3141-DD29-46A2-1E2E9D4623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07704" y="274638"/>
            <a:ext cx="6779096" cy="1143000"/>
          </a:xfrm>
        </p:spPr>
        <p:txBody>
          <a:bodyPr/>
          <a:lstStyle/>
          <a:p>
            <a:r>
              <a:rPr lang="nl-BE" dirty="0"/>
              <a:t>Besluit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0CBF3559-3F08-63C6-40E1-8D7B159EB4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99592" y="1600200"/>
            <a:ext cx="7787208" cy="4525963"/>
          </a:xfrm>
        </p:spPr>
        <p:txBody>
          <a:bodyPr/>
          <a:lstStyle/>
          <a:p>
            <a:r>
              <a:rPr lang="nl-BE" sz="2400" dirty="0"/>
              <a:t>Zeer positieve cijfers (GBR en AFM)</a:t>
            </a:r>
          </a:p>
          <a:p>
            <a:r>
              <a:rPr lang="nl-BE" sz="2400" dirty="0"/>
              <a:t>Te nuanceren </a:t>
            </a:r>
          </a:p>
          <a:p>
            <a:r>
              <a:rPr lang="nl-BE" sz="2400" dirty="0"/>
              <a:t>2024 = einde meerjarenplan geen grote realisaties meer</a:t>
            </a:r>
          </a:p>
          <a:p>
            <a:r>
              <a:rPr lang="nl-BE" sz="2400" dirty="0"/>
              <a:t>2026-2031 uitdagend</a:t>
            </a:r>
          </a:p>
        </p:txBody>
      </p:sp>
    </p:spTree>
    <p:extLst>
      <p:ext uri="{BB962C8B-B14F-4D97-AF65-F5344CB8AC3E}">
        <p14:creationId xmlns:p14="http://schemas.microsoft.com/office/powerpoint/2010/main" val="1511871666"/>
      </p:ext>
    </p:extLst>
  </p:cSld>
  <p:clrMapOvr>
    <a:masterClrMapping/>
  </p:clrMapOvr>
</p:sld>
</file>

<file path=ppt/theme/theme1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474</Words>
  <Application>Microsoft Office PowerPoint</Application>
  <PresentationFormat>Diavoorstelling (4:3)</PresentationFormat>
  <Paragraphs>107</Paragraphs>
  <Slides>19</Slides>
  <Notes>0</Notes>
  <HiddenSlides>0</HiddenSlides>
  <MMClips>0</MMClips>
  <ScaleCrop>false</ScaleCrop>
  <HeadingPairs>
    <vt:vector size="8" baseType="variant">
      <vt:variant>
        <vt:lpstr>Gebruikte lettertypen</vt:lpstr>
      </vt:variant>
      <vt:variant>
        <vt:i4>4</vt:i4>
      </vt:variant>
      <vt:variant>
        <vt:lpstr>Thema</vt:lpstr>
      </vt:variant>
      <vt:variant>
        <vt:i4>1</vt:i4>
      </vt:variant>
      <vt:variant>
        <vt:lpstr>Ingesloten OLE-bronprogramma's</vt:lpstr>
      </vt:variant>
      <vt:variant>
        <vt:i4>1</vt:i4>
      </vt:variant>
      <vt:variant>
        <vt:lpstr>Diatitels</vt:lpstr>
      </vt:variant>
      <vt:variant>
        <vt:i4>19</vt:i4>
      </vt:variant>
    </vt:vector>
  </HeadingPairs>
  <TitlesOfParts>
    <vt:vector size="25" baseType="lpstr">
      <vt:lpstr>Arial</vt:lpstr>
      <vt:lpstr>Calibri</vt:lpstr>
      <vt:lpstr>Myriad Pro Light</vt:lpstr>
      <vt:lpstr>TheMix-Plain</vt:lpstr>
      <vt:lpstr>Kantoorthema</vt:lpstr>
      <vt:lpstr>Microsoft Excel 97-2003-werkblad</vt:lpstr>
      <vt:lpstr>Brakel </vt:lpstr>
      <vt:lpstr>Doelstellingenrealisatie</vt:lpstr>
      <vt:lpstr>Beschikbaar budgettair resultaat</vt:lpstr>
      <vt:lpstr>Autofinancieringsmarge</vt:lpstr>
      <vt:lpstr>Autofinancieringsmarge</vt:lpstr>
      <vt:lpstr>Autofinancieringsmarge</vt:lpstr>
      <vt:lpstr>Financiële schuld</vt:lpstr>
      <vt:lpstr>Financiële schuld eind boekjaar</vt:lpstr>
      <vt:lpstr>Financiële schuld eind boekjaar</vt:lpstr>
      <vt:lpstr>Investeringen</vt:lpstr>
      <vt:lpstr>Personeelskosten</vt:lpstr>
      <vt:lpstr>Aankoop goederen en diensten.</vt:lpstr>
      <vt:lpstr>Toegestane werkingssubsidies</vt:lpstr>
      <vt:lpstr>Financiële uitgaven</vt:lpstr>
      <vt:lpstr>OCMW – sociale bijstand</vt:lpstr>
      <vt:lpstr>OCMW – sociale bijstand</vt:lpstr>
      <vt:lpstr>Ontvangsten belastingen</vt:lpstr>
      <vt:lpstr>Gemeentefonds e.a.</vt:lpstr>
      <vt:lpstr>Besluit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Jonathan Verspeeten</dc:creator>
  <cp:lastModifiedBy>Ludo De Smet</cp:lastModifiedBy>
  <cp:revision>218</cp:revision>
  <cp:lastPrinted>2025-01-10T09:57:47Z</cp:lastPrinted>
  <dcterms:created xsi:type="dcterms:W3CDTF">2013-02-14T12:56:15Z</dcterms:created>
  <dcterms:modified xsi:type="dcterms:W3CDTF">2025-06-26T14:26:53Z</dcterms:modified>
</cp:coreProperties>
</file>