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1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797675" cy="9928225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7B39"/>
    <a:srgbClr val="AF0439"/>
    <a:srgbClr val="2D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5" autoAdjust="0"/>
    <p:restoredTop sz="94641" autoAdjust="0"/>
  </p:normalViewPr>
  <p:slideViewPr>
    <p:cSldViewPr>
      <p:cViewPr>
        <p:scale>
          <a:sx n="100" d="100"/>
          <a:sy n="100" d="100"/>
        </p:scale>
        <p:origin x="1262" y="-9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t Morreels" userId="3df8b80e-6995-4b69-aee0-53ab164d3875" providerId="ADAL" clId="{3969E195-0FF2-47D1-AB05-411AA872A6D4}"/>
    <pc:docChg chg="custSel modSld">
      <pc:chgData name="Bart Morreels" userId="3df8b80e-6995-4b69-aee0-53ab164d3875" providerId="ADAL" clId="{3969E195-0FF2-47D1-AB05-411AA872A6D4}" dt="2025-11-22T12:20:17.662" v="538" actId="20577"/>
      <pc:docMkLst>
        <pc:docMk/>
      </pc:docMkLst>
      <pc:sldChg chg="modSp mod">
        <pc:chgData name="Bart Morreels" userId="3df8b80e-6995-4b69-aee0-53ab164d3875" providerId="ADAL" clId="{3969E195-0FF2-47D1-AB05-411AA872A6D4}" dt="2025-11-22T12:20:17.662" v="538" actId="20577"/>
        <pc:sldMkLst>
          <pc:docMk/>
          <pc:sldMk cId="3315831283" sldId="266"/>
        </pc:sldMkLst>
        <pc:spChg chg="mod">
          <ac:chgData name="Bart Morreels" userId="3df8b80e-6995-4b69-aee0-53ab164d3875" providerId="ADAL" clId="{3969E195-0FF2-47D1-AB05-411AA872A6D4}" dt="2025-11-22T12:20:17.662" v="538" actId="20577"/>
          <ac:spMkLst>
            <pc:docMk/>
            <pc:sldMk cId="3315831283" sldId="266"/>
            <ac:spMk id="3" creationId="{DFF14095-81E8-2F2A-C63C-804AB98D016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E25E-5ADE-42E5-ACBD-EEC88DED5715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3140-D384-4CF6-8F5D-51EF5DE00F8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260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384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851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07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921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1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5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13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2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468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33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22/11/2025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0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1742594" cy="792088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4" y="1751210"/>
            <a:ext cx="222487" cy="456099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953"/>
            <a:ext cx="9144000" cy="7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1547664" y="1891818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AF0439"/>
              </a:buClr>
              <a:buFont typeface="Arial" pitchFamily="34" charset="0"/>
              <a:buChar char="•"/>
            </a:pPr>
            <a:endParaRPr lang="nl-BE" sz="950" dirty="0">
              <a:solidFill>
                <a:schemeClr val="tx1"/>
              </a:solidFill>
              <a:latin typeface="Myriad Pro Light" pitchFamily="34" charset="0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5436096" y="1916832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685800" y="1462659"/>
            <a:ext cx="7772400" cy="1246261"/>
          </a:xfrm>
        </p:spPr>
        <p:txBody>
          <a:bodyPr/>
          <a:lstStyle/>
          <a:p>
            <a:r>
              <a:rPr lang="nl-BE" b="1" dirty="0">
                <a:solidFill>
                  <a:srgbClr val="00B050"/>
                </a:solidFill>
              </a:rPr>
              <a:t>Brakel</a:t>
            </a:r>
            <a:r>
              <a:rPr lang="nl-BE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ndertitel 5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800800" cy="3001888"/>
          </a:xfrm>
        </p:spPr>
        <p:txBody>
          <a:bodyPr/>
          <a:lstStyle/>
          <a:p>
            <a:r>
              <a:rPr lang="nl-BE" sz="4400" b="1" dirty="0">
                <a:solidFill>
                  <a:srgbClr val="00B050"/>
                </a:solidFill>
              </a:rPr>
              <a:t>Meerjarenplanwijziging 2020-2025/10</a:t>
            </a: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r>
              <a:rPr lang="nl-BE" sz="1200" b="1" dirty="0">
                <a:solidFill>
                  <a:schemeClr val="tx1"/>
                </a:solidFill>
              </a:rPr>
              <a:t>Ludo De Smet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118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EBE5FE-EC80-5F9F-A36D-7AA58035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r>
              <a:rPr lang="nl-BE" dirty="0"/>
              <a:t>Doel van de meerjarenplanwijziging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8CAEAD-582D-C00C-EA96-2A519281D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sz="2800" dirty="0"/>
          </a:p>
          <a:p>
            <a:r>
              <a:rPr lang="nl-BE" sz="2800" dirty="0"/>
              <a:t>Bepalen van het beschikbaar budgettair resultaat = startbedrag van meerjarenplan 2026-2031</a:t>
            </a:r>
          </a:p>
          <a:p>
            <a:endParaRPr lang="en-US" sz="2800" dirty="0"/>
          </a:p>
          <a:p>
            <a:r>
              <a:rPr lang="nl-BE" sz="2800" dirty="0"/>
              <a:t>Inbreng resultaat van de rekening 2024</a:t>
            </a:r>
          </a:p>
          <a:p>
            <a:endParaRPr lang="nl-BE" sz="2800" dirty="0"/>
          </a:p>
          <a:p>
            <a:r>
              <a:rPr lang="nl-BE" sz="2800" dirty="0"/>
              <a:t>Nodige wijzigingen van de ramingen in budget 2025</a:t>
            </a:r>
            <a:endParaRPr lang="en-US" sz="2800" dirty="0"/>
          </a:p>
          <a:p>
            <a:endParaRPr lang="en-US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4670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CF6009-1A86-8B25-56AE-DEDF0E204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4000" dirty="0"/>
              <a:t>Inbreng resultaat rekening 2024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ABDF50-417C-A153-0068-1B5EA30CC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VI. Rubriek gecumuleerd budgettair resultaat 2024 = € 6.445.252</a:t>
            </a:r>
          </a:p>
          <a:p>
            <a:r>
              <a:rPr lang="nl-BE" dirty="0"/>
              <a:t>Wijzigingen in de ramingen</a:t>
            </a:r>
          </a:p>
          <a:p>
            <a:r>
              <a:rPr lang="nl-BE" dirty="0"/>
              <a:t>Doorschuiven of wegvallen investeringen</a:t>
            </a:r>
          </a:p>
          <a:p>
            <a:r>
              <a:rPr lang="nl-BE" dirty="0"/>
              <a:t>Doorschuiven ontvangsten</a:t>
            </a:r>
          </a:p>
          <a:p>
            <a:r>
              <a:rPr lang="nl-BE" dirty="0"/>
              <a:t>Geraamd startbedrag voor 2026 = € 4.056.331 </a:t>
            </a:r>
          </a:p>
        </p:txBody>
      </p:sp>
    </p:spTree>
    <p:extLst>
      <p:ext uri="{BB962C8B-B14F-4D97-AF65-F5344CB8AC3E}">
        <p14:creationId xmlns:p14="http://schemas.microsoft.com/office/powerpoint/2010/main" val="1429038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72CF7F-A494-B9C5-4766-1E9F55EA9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Minder uitgaven exploitatie</a:t>
            </a:r>
          </a:p>
        </p:txBody>
      </p:sp>
      <p:pic>
        <p:nvPicPr>
          <p:cNvPr id="7" name="Tijdelijke aanduiding voor inhoud 6" descr="Afbeelding met tekst, schermopname, Lettertype, nummer&#10;&#10;Door AI gegenereerde inhoud is mogelijk onjuist.">
            <a:extLst>
              <a:ext uri="{FF2B5EF4-FFF2-40B4-BE49-F238E27FC236}">
                <a16:creationId xmlns:a16="http://schemas.microsoft.com/office/drawing/2014/main" id="{0A447262-334F-431D-9657-65FE1600A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45961"/>
            <a:ext cx="7787208" cy="2434441"/>
          </a:xfrm>
        </p:spPr>
      </p:pic>
    </p:spTree>
    <p:extLst>
      <p:ext uri="{BB962C8B-B14F-4D97-AF65-F5344CB8AC3E}">
        <p14:creationId xmlns:p14="http://schemas.microsoft.com/office/powerpoint/2010/main" val="3670563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2C5237-E110-D20B-B099-3539CF0DA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1143000"/>
          </a:xfrm>
        </p:spPr>
        <p:txBody>
          <a:bodyPr/>
          <a:lstStyle/>
          <a:p>
            <a:r>
              <a:rPr lang="nl-BE" dirty="0"/>
              <a:t>Meeruitgaven exploitatie</a:t>
            </a:r>
          </a:p>
        </p:txBody>
      </p:sp>
      <p:pic>
        <p:nvPicPr>
          <p:cNvPr id="7" name="Tijdelijke aanduiding voor inhoud 6" descr="Afbeelding met tekst, schermopname, nummer, Lettertype&#10;&#10;Door AI gegenereerde inhoud is mogelijk onjuist.">
            <a:extLst>
              <a:ext uri="{FF2B5EF4-FFF2-40B4-BE49-F238E27FC236}">
                <a16:creationId xmlns:a16="http://schemas.microsoft.com/office/drawing/2014/main" id="{B20290AC-AD3E-7FED-5B04-217EEBD3F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033257"/>
            <a:ext cx="7715200" cy="1659848"/>
          </a:xfrm>
        </p:spPr>
      </p:pic>
    </p:spTree>
    <p:extLst>
      <p:ext uri="{BB962C8B-B14F-4D97-AF65-F5344CB8AC3E}">
        <p14:creationId xmlns:p14="http://schemas.microsoft.com/office/powerpoint/2010/main" val="2448257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09264C-1029-777D-5EA7-86E8737E8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Fietspad </a:t>
            </a:r>
            <a:r>
              <a:rPr lang="nl-BE" dirty="0" err="1"/>
              <a:t>Ronsesestraat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F3E96B8-6284-5299-1504-FF659E6FFA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Verschuiven subsidie module 13 &gt; 2027</a:t>
            </a:r>
          </a:p>
          <a:p>
            <a:endParaRPr lang="nl-BE" dirty="0"/>
          </a:p>
          <a:p>
            <a:r>
              <a:rPr lang="nl-BE" dirty="0"/>
              <a:t>Meeruitgaven wegens verrekeningen</a:t>
            </a:r>
          </a:p>
          <a:p>
            <a:endParaRPr lang="nl-BE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53B02A0-F722-13C7-3CB6-719C952B3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76872"/>
            <a:ext cx="7488832" cy="30066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89B8385E-5DA6-5077-AFA5-6C0EB941C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284984"/>
            <a:ext cx="7488832" cy="24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2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919A01-7499-E22F-2F1E-3F43999DB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Wijzigingen investeringen</a:t>
            </a:r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D1265B0A-DFF9-A46E-3100-A123B274F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853559"/>
            <a:ext cx="7787208" cy="2019245"/>
          </a:xfrm>
        </p:spPr>
      </p:pic>
    </p:spTree>
    <p:extLst>
      <p:ext uri="{BB962C8B-B14F-4D97-AF65-F5344CB8AC3E}">
        <p14:creationId xmlns:p14="http://schemas.microsoft.com/office/powerpoint/2010/main" val="1234519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CACCB8-83B1-D925-B6B9-7F0D301B4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/>
          <a:lstStyle/>
          <a:p>
            <a:r>
              <a:rPr lang="nl-BE" dirty="0"/>
              <a:t>Wijzigingen ontvangsten</a:t>
            </a:r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8607788D-F841-727D-DAAC-6122C92FAB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61883"/>
            <a:ext cx="7643192" cy="602597"/>
          </a:xfrm>
        </p:spPr>
      </p:pic>
    </p:spTree>
    <p:extLst>
      <p:ext uri="{BB962C8B-B14F-4D97-AF65-F5344CB8AC3E}">
        <p14:creationId xmlns:p14="http://schemas.microsoft.com/office/powerpoint/2010/main" val="1164196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FD69A7-6DD4-E383-64F8-C2FB101E0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Kerkfabrieken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B377BD2-3E45-E95A-B61F-AAEDB53E9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err="1"/>
              <a:t>Everbeek</a:t>
            </a:r>
            <a:r>
              <a:rPr lang="nl-BE" dirty="0"/>
              <a:t> beneden – nieuw dossier</a:t>
            </a:r>
          </a:p>
          <a:p>
            <a:endParaRPr lang="nl-BE" dirty="0"/>
          </a:p>
          <a:p>
            <a:r>
              <a:rPr lang="nl-BE" dirty="0" err="1"/>
              <a:t>Parike</a:t>
            </a:r>
            <a:r>
              <a:rPr lang="nl-BE" dirty="0"/>
              <a:t> aanpassing</a:t>
            </a:r>
          </a:p>
          <a:p>
            <a:endParaRPr lang="nl-BE" dirty="0"/>
          </a:p>
          <a:p>
            <a:endParaRPr lang="nl-BE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490C4C7-1479-29F9-1F59-37A6AC049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789040"/>
            <a:ext cx="6782388" cy="5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38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6FC94E-9BA0-E5F6-C7AB-7BB2A4303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Start 2026-2031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FF14095-81E8-2F2A-C63C-804AB98D0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r>
              <a:rPr lang="nl-BE" dirty="0"/>
              <a:t>Beschikbaar budgettair resultaat eind 2025</a:t>
            </a:r>
          </a:p>
          <a:p>
            <a:pPr marL="0" indent="0">
              <a:buNone/>
            </a:pPr>
            <a:r>
              <a:rPr lang="nl-BE" dirty="0"/>
              <a:t>		€ 4.056.331  </a:t>
            </a:r>
            <a:r>
              <a:rPr lang="nl-BE" sz="2000" dirty="0"/>
              <a:t>(schema M2 P.12 &amp; 13)</a:t>
            </a:r>
          </a:p>
          <a:p>
            <a:pPr marL="0" indent="0">
              <a:buNone/>
            </a:pPr>
            <a:r>
              <a:rPr lang="nl-BE" dirty="0"/>
              <a:t>      P.3 </a:t>
            </a:r>
            <a:r>
              <a:rPr lang="nl-BE" sz="2000" dirty="0"/>
              <a:t>uitleg strategische nota wijzigingen MJP</a:t>
            </a:r>
          </a:p>
          <a:p>
            <a:pPr marL="0" indent="0">
              <a:buNone/>
            </a:pPr>
            <a:r>
              <a:rPr lang="nl-BE" dirty="0"/>
              <a:t>      P.12&amp;13 </a:t>
            </a:r>
            <a:r>
              <a:rPr lang="nl-BE" sz="2000" dirty="0"/>
              <a:t>schema M2 – autofinancieringsmarge </a:t>
            </a:r>
            <a:r>
              <a:rPr lang="nl-BE" dirty="0"/>
              <a:t>€</a:t>
            </a:r>
            <a:r>
              <a:rPr lang="nl-BE" sz="2000" dirty="0"/>
              <a:t> </a:t>
            </a:r>
            <a:r>
              <a:rPr lang="nl-BE" dirty="0"/>
              <a:t>998.305 </a:t>
            </a:r>
            <a:r>
              <a:rPr lang="nl-BE" sz="2000" dirty="0"/>
              <a:t>(2025)</a:t>
            </a:r>
          </a:p>
          <a:p>
            <a:pPr marL="0" indent="0">
              <a:buNone/>
            </a:pPr>
            <a:r>
              <a:rPr lang="nl-BE" dirty="0"/>
              <a:t>      P.37&amp;38 </a:t>
            </a:r>
            <a:r>
              <a:rPr lang="nl-BE" sz="2000" dirty="0"/>
              <a:t>schema T4 – schulden </a:t>
            </a:r>
            <a:r>
              <a:rPr lang="nl-BE" dirty="0"/>
              <a:t>€ 17.905.441€ </a:t>
            </a:r>
            <a:r>
              <a:rPr lang="nl-BE" sz="2000" dirty="0"/>
              <a:t>(2025)</a:t>
            </a:r>
          </a:p>
          <a:p>
            <a:pPr marL="0" indent="0">
              <a:buNone/>
            </a:pPr>
            <a:r>
              <a:rPr lang="nl-BE" sz="2000" dirty="0"/>
              <a:t>			-&gt; per inwoner 1.183€       </a:t>
            </a:r>
            <a:r>
              <a:rPr lang="nl-BE" sz="1600" dirty="0"/>
              <a:t>(gem. Vlaanderen = 1.080€)</a:t>
            </a:r>
          </a:p>
          <a:p>
            <a:pPr marL="0" indent="0">
              <a:buNone/>
            </a:pPr>
            <a:r>
              <a:rPr lang="nl-BE" sz="2000" dirty="0"/>
              <a:t>						</a:t>
            </a:r>
            <a:r>
              <a:rPr lang="nl-BE" sz="1600" dirty="0"/>
              <a:t>* Lierde 1.271€/inwoner</a:t>
            </a:r>
          </a:p>
          <a:p>
            <a:pPr marL="0" indent="0">
              <a:buNone/>
            </a:pPr>
            <a:r>
              <a:rPr lang="nl-BE" sz="1600" dirty="0"/>
              <a:t>						* Zottegem 1.909€/inwoner</a:t>
            </a:r>
          </a:p>
          <a:p>
            <a:pPr marL="0" indent="0">
              <a:buNone/>
            </a:pPr>
            <a:r>
              <a:rPr lang="nl-BE" sz="1600" dirty="0"/>
              <a:t>						* Herzele 1.666€/inwoner</a:t>
            </a:r>
          </a:p>
          <a:p>
            <a:pPr marL="0" indent="0">
              <a:buNone/>
            </a:pPr>
            <a:r>
              <a:rPr lang="nl-BE" sz="1600" dirty="0"/>
              <a:t>             P.41&amp;42 – </a:t>
            </a:r>
            <a:r>
              <a:rPr lang="nl-BE" sz="1600"/>
              <a:t>risico’s idem</a:t>
            </a:r>
            <a:endParaRPr lang="nl-BE" sz="1600" dirty="0"/>
          </a:p>
        </p:txBody>
      </p:sp>
    </p:spTree>
    <p:extLst>
      <p:ext uri="{BB962C8B-B14F-4D97-AF65-F5344CB8AC3E}">
        <p14:creationId xmlns:p14="http://schemas.microsoft.com/office/powerpoint/2010/main" val="331583128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209</Words>
  <Application>Microsoft Office PowerPoint</Application>
  <PresentationFormat>Diavoorstelling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5" baseType="lpstr">
      <vt:lpstr>Arial</vt:lpstr>
      <vt:lpstr>Calibri</vt:lpstr>
      <vt:lpstr>Myriad Pro Light</vt:lpstr>
      <vt:lpstr>TheMix-Plain</vt:lpstr>
      <vt:lpstr>Kantoorthema</vt:lpstr>
      <vt:lpstr>Brakel </vt:lpstr>
      <vt:lpstr>Doel van de meerjarenplanwijziging</vt:lpstr>
      <vt:lpstr>Inbreng resultaat rekening 2024</vt:lpstr>
      <vt:lpstr>Minder uitgaven exploitatie</vt:lpstr>
      <vt:lpstr>Meeruitgaven exploitatie</vt:lpstr>
      <vt:lpstr>Fietspad Ronsesestraat</vt:lpstr>
      <vt:lpstr>Wijzigingen investeringen</vt:lpstr>
      <vt:lpstr>Wijzigingen ontvangsten</vt:lpstr>
      <vt:lpstr>Kerkfabrieken</vt:lpstr>
      <vt:lpstr>Start 2026-2031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Jonathan Verspeeten</dc:creator>
  <cp:lastModifiedBy>Bart Morreels</cp:lastModifiedBy>
  <cp:revision>229</cp:revision>
  <cp:lastPrinted>2025-01-10T09:57:47Z</cp:lastPrinted>
  <dcterms:created xsi:type="dcterms:W3CDTF">2013-02-14T12:56:15Z</dcterms:created>
  <dcterms:modified xsi:type="dcterms:W3CDTF">2025-11-22T12:20:22Z</dcterms:modified>
</cp:coreProperties>
</file>