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handoutMasterIdLst>
    <p:handoutMasterId r:id="rId18"/>
  </p:handoutMasterIdLst>
  <p:sldIdLst>
    <p:sldId id="256" r:id="rId2"/>
    <p:sldId id="257" r:id="rId3"/>
    <p:sldId id="280" r:id="rId4"/>
    <p:sldId id="258" r:id="rId5"/>
    <p:sldId id="259" r:id="rId6"/>
    <p:sldId id="269" r:id="rId7"/>
    <p:sldId id="271" r:id="rId8"/>
    <p:sldId id="263" r:id="rId9"/>
    <p:sldId id="264" r:id="rId10"/>
    <p:sldId id="273" r:id="rId11"/>
    <p:sldId id="274" r:id="rId12"/>
    <p:sldId id="275" r:id="rId13"/>
    <p:sldId id="276" r:id="rId14"/>
    <p:sldId id="265" r:id="rId15"/>
    <p:sldId id="277" r:id="rId16"/>
    <p:sldId id="278" r:id="rId17"/>
  </p:sldIdLst>
  <p:sldSz cx="9144000" cy="6858000" type="screen4x3"/>
  <p:notesSz cx="6797675" cy="9928225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8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7B39"/>
    <a:srgbClr val="AF0439"/>
    <a:srgbClr val="2D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725" autoAdjust="0"/>
    <p:restoredTop sz="94660" autoAdjust="0"/>
  </p:normalViewPr>
  <p:slideViewPr>
    <p:cSldViewPr>
      <p:cViewPr varScale="1">
        <p:scale>
          <a:sx n="82" d="100"/>
          <a:sy n="82" d="100"/>
        </p:scale>
        <p:origin x="179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2" d="100"/>
          <a:sy n="82" d="100"/>
        </p:scale>
        <p:origin x="-3180" y="-96"/>
      </p:cViewPr>
      <p:guideLst>
        <p:guide orient="horz" pos="3128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art Morreels" userId="3df8b80e-6995-4b69-aee0-53ab164d3875" providerId="ADAL" clId="{3969E195-0FF2-47D1-AB05-411AA872A6D4}"/>
    <pc:docChg chg="undo custSel modSld">
      <pc:chgData name="Bart Morreels" userId="3df8b80e-6995-4b69-aee0-53ab164d3875" providerId="ADAL" clId="{3969E195-0FF2-47D1-AB05-411AA872A6D4}" dt="2026-06-18T16:51:11.492" v="206" actId="20577"/>
      <pc:docMkLst>
        <pc:docMk/>
      </pc:docMkLst>
      <pc:sldChg chg="modSp mod">
        <pc:chgData name="Bart Morreels" userId="3df8b80e-6995-4b69-aee0-53ab164d3875" providerId="ADAL" clId="{3969E195-0FF2-47D1-AB05-411AA872A6D4}" dt="2026-06-15T14:35:51.601" v="203" actId="20577"/>
        <pc:sldMkLst>
          <pc:docMk/>
          <pc:sldMk cId="703585168" sldId="258"/>
        </pc:sldMkLst>
        <pc:spChg chg="mod">
          <ac:chgData name="Bart Morreels" userId="3df8b80e-6995-4b69-aee0-53ab164d3875" providerId="ADAL" clId="{3969E195-0FF2-47D1-AB05-411AA872A6D4}" dt="2026-06-15T14:35:51.601" v="203" actId="20577"/>
          <ac:spMkLst>
            <pc:docMk/>
            <pc:sldMk cId="703585168" sldId="258"/>
            <ac:spMk id="3" creationId="{4EE3330F-5E1F-F102-3562-9196790BBCA0}"/>
          </ac:spMkLst>
        </pc:spChg>
      </pc:sldChg>
      <pc:sldChg chg="modSp mod">
        <pc:chgData name="Bart Morreels" userId="3df8b80e-6995-4b69-aee0-53ab164d3875" providerId="ADAL" clId="{3969E195-0FF2-47D1-AB05-411AA872A6D4}" dt="2026-06-15T13:12:00.318" v="70" actId="1036"/>
        <pc:sldMkLst>
          <pc:docMk/>
          <pc:sldMk cId="4175361675" sldId="277"/>
        </pc:sldMkLst>
        <pc:spChg chg="mod">
          <ac:chgData name="Bart Morreels" userId="3df8b80e-6995-4b69-aee0-53ab164d3875" providerId="ADAL" clId="{3969E195-0FF2-47D1-AB05-411AA872A6D4}" dt="2026-06-15T13:12:00.318" v="70" actId="1036"/>
          <ac:spMkLst>
            <pc:docMk/>
            <pc:sldMk cId="4175361675" sldId="277"/>
            <ac:spMk id="3" creationId="{3D8A760B-98FD-066A-E9C4-07AE6444A2CD}"/>
          </ac:spMkLst>
        </pc:spChg>
      </pc:sldChg>
      <pc:sldChg chg="modSp mod">
        <pc:chgData name="Bart Morreels" userId="3df8b80e-6995-4b69-aee0-53ab164d3875" providerId="ADAL" clId="{3969E195-0FF2-47D1-AB05-411AA872A6D4}" dt="2026-06-18T16:51:11.492" v="206" actId="20577"/>
        <pc:sldMkLst>
          <pc:docMk/>
          <pc:sldMk cId="1511871666" sldId="278"/>
        </pc:sldMkLst>
        <pc:spChg chg="mod">
          <ac:chgData name="Bart Morreels" userId="3df8b80e-6995-4b69-aee0-53ab164d3875" providerId="ADAL" clId="{3969E195-0FF2-47D1-AB05-411AA872A6D4}" dt="2026-06-18T16:51:11.492" v="206" actId="20577"/>
          <ac:spMkLst>
            <pc:docMk/>
            <pc:sldMk cId="1511871666" sldId="278"/>
            <ac:spMk id="3" creationId="{0CBF3559-3F08-63C6-40E1-8D7B159EB442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quarter" idx="1"/>
          </p:nvPr>
        </p:nvSpPr>
        <p:spPr>
          <a:xfrm>
            <a:off x="3850444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42E25E-5ADE-42E5-ACBD-EEC88DED5715}" type="datetimeFigureOut">
              <a:rPr lang="nl-BE" smtClean="0"/>
              <a:t>20/06/2026</a:t>
            </a:fld>
            <a:endParaRPr 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2"/>
          </p:nvPr>
        </p:nvSpPr>
        <p:spPr>
          <a:xfrm>
            <a:off x="1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3"/>
          </p:nvPr>
        </p:nvSpPr>
        <p:spPr>
          <a:xfrm>
            <a:off x="3850444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463140-D384-4CF6-8F5D-51EF5DE00F8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7926061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nl-NL" dirty="0"/>
              <a:t>Klik om de stijl te bewerken</a:t>
            </a:r>
            <a:endParaRPr lang="nl-BE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 om de ondertitelstijl van het model te bewerken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20/06/2026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438425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20/06/2026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18518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20/06/2026</a:t>
            </a:fld>
            <a:endParaRPr lang="nl-BE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630737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20/06/2026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89921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20/06/2026</a:t>
            </a:fld>
            <a:endParaRPr lang="nl-BE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111444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20/06/2026</a:t>
            </a:fld>
            <a:endParaRPr 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125048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20/06/2026</a:t>
            </a:fld>
            <a:endParaRPr lang="nl-BE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11392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20/06/2026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83278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20/06/2026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446872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20/06/2026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113336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CE162B-3E91-4D10-9C5D-7F9A41A6451E}" type="datetimeFigureOut">
              <a:rPr lang="nl-BE" smtClean="0"/>
              <a:t>20/06/2026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B6F914-6E13-4CDA-884B-491AAFDD342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31069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Afbeelding 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88640"/>
            <a:ext cx="1742594" cy="792088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104" y="1751210"/>
            <a:ext cx="222487" cy="4560999"/>
          </a:xfrm>
          <a:prstGeom prst="rect">
            <a:avLst/>
          </a:prstGeom>
        </p:spPr>
      </p:pic>
      <p:pic>
        <p:nvPicPr>
          <p:cNvPr id="2" name="Afbeelding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29953"/>
            <a:ext cx="9144000" cy="728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1769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 txBox="1">
            <a:spLocks/>
          </p:cNvSpPr>
          <p:nvPr/>
        </p:nvSpPr>
        <p:spPr>
          <a:xfrm>
            <a:off x="1547664" y="1891818"/>
            <a:ext cx="2880000" cy="3600000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Clr>
                <a:srgbClr val="AF0439"/>
              </a:buClr>
              <a:buFont typeface="Arial" pitchFamily="34" charset="0"/>
              <a:buChar char="•"/>
            </a:pPr>
            <a:endParaRPr lang="nl-BE" sz="950" dirty="0">
              <a:solidFill>
                <a:schemeClr val="tx1"/>
              </a:solidFill>
              <a:latin typeface="Myriad Pro Light" pitchFamily="34" charset="0"/>
            </a:endParaRPr>
          </a:p>
          <a:p>
            <a:endParaRPr lang="nl-BE" sz="2000" dirty="0">
              <a:solidFill>
                <a:srgbClr val="2D7B39"/>
              </a:solidFill>
              <a:latin typeface="TheMix-Plain" pitchFamily="34" charset="2"/>
            </a:endParaRPr>
          </a:p>
          <a:p>
            <a:endParaRPr lang="nl-BE" sz="2000" dirty="0">
              <a:solidFill>
                <a:srgbClr val="2D7B39"/>
              </a:solidFill>
              <a:latin typeface="TheMix-Plain" pitchFamily="34" charset="2"/>
            </a:endParaRPr>
          </a:p>
        </p:txBody>
      </p:sp>
      <p:sp>
        <p:nvSpPr>
          <p:cNvPr id="4" name="Tijdelijke aanduiding voor inhoud 2"/>
          <p:cNvSpPr txBox="1">
            <a:spLocks/>
          </p:cNvSpPr>
          <p:nvPr/>
        </p:nvSpPr>
        <p:spPr>
          <a:xfrm>
            <a:off x="5436096" y="1916832"/>
            <a:ext cx="2880000" cy="3600000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BE" dirty="0"/>
          </a:p>
        </p:txBody>
      </p:sp>
      <p:sp>
        <p:nvSpPr>
          <p:cNvPr id="5" name="Titel 4"/>
          <p:cNvSpPr>
            <a:spLocks noGrp="1"/>
          </p:cNvSpPr>
          <p:nvPr>
            <p:ph type="ctrTitle"/>
          </p:nvPr>
        </p:nvSpPr>
        <p:spPr>
          <a:xfrm>
            <a:off x="685800" y="1462659"/>
            <a:ext cx="7772400" cy="1246261"/>
          </a:xfrm>
        </p:spPr>
        <p:txBody>
          <a:bodyPr/>
          <a:lstStyle/>
          <a:p>
            <a:r>
              <a:rPr lang="nl-BE" b="1" dirty="0">
                <a:solidFill>
                  <a:srgbClr val="00B050"/>
                </a:solidFill>
              </a:rPr>
              <a:t>Brakel</a:t>
            </a:r>
            <a:r>
              <a:rPr lang="nl-BE" b="1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6" name="Ondertitel 5"/>
          <p:cNvSpPr>
            <a:spLocks noGrp="1"/>
          </p:cNvSpPr>
          <p:nvPr>
            <p:ph type="subTitle" idx="1"/>
          </p:nvPr>
        </p:nvSpPr>
        <p:spPr>
          <a:xfrm>
            <a:off x="1371600" y="2636912"/>
            <a:ext cx="6400800" cy="3001888"/>
          </a:xfrm>
        </p:spPr>
        <p:txBody>
          <a:bodyPr/>
          <a:lstStyle/>
          <a:p>
            <a:r>
              <a:rPr lang="nl-BE" sz="4400" b="1" dirty="0">
                <a:solidFill>
                  <a:srgbClr val="00B050"/>
                </a:solidFill>
              </a:rPr>
              <a:t>Jaarrekening 2025</a:t>
            </a:r>
          </a:p>
          <a:p>
            <a:endParaRPr lang="nl-BE" sz="1200" b="1" dirty="0">
              <a:solidFill>
                <a:schemeClr val="tx1"/>
              </a:solidFill>
            </a:endParaRPr>
          </a:p>
          <a:p>
            <a:endParaRPr lang="nl-BE" sz="1200" b="1" dirty="0">
              <a:solidFill>
                <a:schemeClr val="tx1"/>
              </a:solidFill>
            </a:endParaRPr>
          </a:p>
          <a:p>
            <a:endParaRPr lang="nl-BE" sz="1200" b="1" dirty="0">
              <a:solidFill>
                <a:schemeClr val="tx1"/>
              </a:solidFill>
            </a:endParaRPr>
          </a:p>
          <a:p>
            <a:endParaRPr lang="nl-BE" sz="1200" b="1" dirty="0">
              <a:solidFill>
                <a:schemeClr val="tx1"/>
              </a:solidFill>
            </a:endParaRPr>
          </a:p>
          <a:p>
            <a:endParaRPr lang="nl-BE" sz="1200" b="1" dirty="0">
              <a:solidFill>
                <a:schemeClr val="tx1"/>
              </a:solidFill>
            </a:endParaRPr>
          </a:p>
          <a:p>
            <a:r>
              <a:rPr lang="nl-BE" sz="1200" b="1" dirty="0">
                <a:solidFill>
                  <a:schemeClr val="tx1"/>
                </a:solidFill>
              </a:rPr>
              <a:t>Ludo De Smet</a:t>
            </a:r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811816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50ABD9D-2179-FA82-73DD-BEB8810C06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Doelstellingenrealisatie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3C7BA8FA-85E7-83AB-C08B-EFCB97C181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sz="1800" dirty="0"/>
              <a:t>2025 is duidelijk het einde van het vorige meerjarenplan, een overgangsjaar naar het nieuwe meerjarenplan 2026-2031.</a:t>
            </a:r>
          </a:p>
          <a:p>
            <a:r>
              <a:rPr lang="nl-BE" sz="1800" dirty="0"/>
              <a:t> De meeste acties zijn uitgevoerd. Dus restte er niet veel om uit te voeren.</a:t>
            </a:r>
          </a:p>
          <a:p>
            <a:r>
              <a:rPr lang="nl-BE" sz="1800" dirty="0"/>
              <a:t>Naast de recurrente acties werden in 2025 specifiek volgende zaken gerealiseerd:</a:t>
            </a:r>
          </a:p>
          <a:p>
            <a:r>
              <a:rPr lang="nl-BE" dirty="0"/>
              <a:t>- </a:t>
            </a:r>
            <a:r>
              <a:rPr lang="nl-BE" sz="1800" dirty="0"/>
              <a:t>ACT-4 vegen straten</a:t>
            </a:r>
          </a:p>
          <a:p>
            <a:r>
              <a:rPr lang="nl-BE" sz="1800" dirty="0"/>
              <a:t>- Act-6 materiële ondersteuning </a:t>
            </a:r>
            <a:r>
              <a:rPr lang="nl-BE" sz="1800" dirty="0" err="1"/>
              <a:t>mooimakers</a:t>
            </a:r>
            <a:endParaRPr lang="nl-BE" sz="1800" dirty="0"/>
          </a:p>
          <a:p>
            <a:r>
              <a:rPr lang="nl-BE" sz="1800" dirty="0"/>
              <a:t>- ACT-25 onderzoek naar leegstand</a:t>
            </a:r>
          </a:p>
          <a:p>
            <a:r>
              <a:rPr lang="nl-BE" sz="1800" dirty="0"/>
              <a:t>- ACT- 27 onderzoek naar verwaarlozing</a:t>
            </a:r>
          </a:p>
          <a:p>
            <a:r>
              <a:rPr lang="nl-BE" sz="1800" dirty="0"/>
              <a:t>- Act-40 ingebruikname omhelst</a:t>
            </a:r>
          </a:p>
          <a:p>
            <a:r>
              <a:rPr lang="nl-BE" sz="1800" dirty="0"/>
              <a:t>- Act-50 invoeren van werken op afspraak</a:t>
            </a:r>
          </a:p>
          <a:p>
            <a:r>
              <a:rPr lang="nl-BE" sz="1800" dirty="0"/>
              <a:t>- Act- 70 – herstel van de Miegelweg</a:t>
            </a:r>
          </a:p>
          <a:p>
            <a:r>
              <a:rPr lang="nl-BE" sz="1800" dirty="0"/>
              <a:t>- Act - 72 – snelheidsmetingen werden uitgevoerd</a:t>
            </a:r>
          </a:p>
          <a:p>
            <a:r>
              <a:rPr lang="nl-BE" sz="1800" dirty="0"/>
              <a:t>- Act-101 – screening verkrotting werd uitgevoerd</a:t>
            </a:r>
          </a:p>
          <a:p>
            <a:endParaRPr lang="nl-BE" sz="1800" dirty="0"/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6494208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B222DB0-6742-4E27-0326-5083892B4E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sz="2400" dirty="0"/>
              <a:t>Overzicht van de belangrijkste investeringen p. 57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2D4C494-A00A-4815-0B33-0071148E58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sz="2800" dirty="0"/>
              <a:t>- Skatepark - € 108.000</a:t>
            </a:r>
          </a:p>
          <a:p>
            <a:r>
              <a:rPr lang="nl-BE" sz="2800" dirty="0"/>
              <a:t>- Jeugdhuis Omhelst - € 510.580</a:t>
            </a:r>
          </a:p>
          <a:p>
            <a:r>
              <a:rPr lang="nl-BE" sz="2800" dirty="0"/>
              <a:t>- </a:t>
            </a:r>
            <a:r>
              <a:rPr lang="nl-BE" sz="2800" dirty="0" err="1"/>
              <a:t>Asfalteringen</a:t>
            </a:r>
            <a:r>
              <a:rPr lang="nl-BE" sz="2800" dirty="0"/>
              <a:t> &amp; diverse werken - € 459.000</a:t>
            </a:r>
          </a:p>
          <a:p>
            <a:r>
              <a:rPr lang="nl-BE" sz="2800" dirty="0"/>
              <a:t>- Fietspad </a:t>
            </a:r>
            <a:r>
              <a:rPr lang="nl-BE" sz="2800" dirty="0" err="1"/>
              <a:t>Ronsesestraat</a:t>
            </a:r>
            <a:r>
              <a:rPr lang="nl-BE" sz="2800" dirty="0"/>
              <a:t> - € 799.000</a:t>
            </a:r>
          </a:p>
          <a:p>
            <a:r>
              <a:rPr lang="nl-BE" sz="2800" dirty="0"/>
              <a:t>- Machines en installaties - € 54.000</a:t>
            </a:r>
          </a:p>
          <a:p>
            <a:r>
              <a:rPr lang="nl-BE" sz="2800" dirty="0"/>
              <a:t>- </a:t>
            </a:r>
            <a:r>
              <a:rPr lang="nl-BE" sz="2800" dirty="0" err="1"/>
              <a:t>Dumper</a:t>
            </a:r>
            <a:r>
              <a:rPr lang="nl-BE" sz="2800" dirty="0"/>
              <a:t> voor tractor - € 26.000</a:t>
            </a:r>
          </a:p>
          <a:p>
            <a:r>
              <a:rPr lang="nl-BE" sz="2800" dirty="0"/>
              <a:t>- informatica hardware - € 61.000</a:t>
            </a:r>
          </a:p>
          <a:p>
            <a:r>
              <a:rPr lang="nl-BE" sz="2800" dirty="0"/>
              <a:t>- Aanpassen OV  naar led verlichting - € 335.000</a:t>
            </a:r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9607856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581BE76-E915-F0B0-A4C3-085878CD1C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3688" y="274638"/>
            <a:ext cx="6923112" cy="1282154"/>
          </a:xfrm>
        </p:spPr>
        <p:txBody>
          <a:bodyPr/>
          <a:lstStyle/>
          <a:p>
            <a:r>
              <a:rPr lang="nl-BE" dirty="0"/>
              <a:t>Beschikbaar budgettair resultaat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EE3330F-5E1F-F102-3562-9196790BBC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sz="1800" dirty="0"/>
              <a:t>Gemeente + </a:t>
            </a:r>
            <a:r>
              <a:rPr lang="nl-BE" sz="1800" dirty="0" err="1"/>
              <a:t>ocmw</a:t>
            </a:r>
            <a:r>
              <a:rPr lang="nl-BE" sz="1800" dirty="0"/>
              <a:t>- 2025 = € </a:t>
            </a:r>
            <a:r>
              <a:rPr lang="nl-BE" sz="1800"/>
              <a:t>6.337.452                    </a:t>
            </a:r>
            <a:r>
              <a:rPr lang="nl-BE" sz="1800" dirty="0"/>
              <a:t>(4.056.331</a:t>
            </a:r>
            <a:r>
              <a:rPr lang="nl-BE" sz="1800"/>
              <a:t>€ MJP P35 &amp; 46)</a:t>
            </a:r>
            <a:endParaRPr lang="nl-BE" sz="1800" dirty="0"/>
          </a:p>
          <a:p>
            <a:r>
              <a:rPr lang="nl-BE" sz="1800" dirty="0"/>
              <a:t>Gemeente + </a:t>
            </a:r>
            <a:r>
              <a:rPr lang="nl-BE" sz="1800" dirty="0" err="1"/>
              <a:t>ocmw</a:t>
            </a:r>
            <a:r>
              <a:rPr lang="nl-BE" sz="1800" dirty="0"/>
              <a:t>- 2024 = € 6.445.252</a:t>
            </a:r>
          </a:p>
          <a:p>
            <a:endParaRPr lang="nl-BE" sz="1800" dirty="0"/>
          </a:p>
          <a:p>
            <a:r>
              <a:rPr lang="nl-BE" sz="1800" dirty="0"/>
              <a:t>Gemeente = 2025 = € 7.063.196 </a:t>
            </a:r>
          </a:p>
          <a:p>
            <a:r>
              <a:rPr lang="nl-BE" sz="1800" dirty="0"/>
              <a:t>Gemeente = 2024 = € 6.562.643</a:t>
            </a:r>
          </a:p>
          <a:p>
            <a:endParaRPr lang="nl-BE" sz="1800" dirty="0"/>
          </a:p>
          <a:p>
            <a:r>
              <a:rPr lang="nl-BE" sz="1800" dirty="0"/>
              <a:t>OCMW = 2025 = - € 725.743</a:t>
            </a:r>
          </a:p>
          <a:p>
            <a:r>
              <a:rPr lang="nl-BE" sz="1800" dirty="0"/>
              <a:t>OCMW = 2024 = € - 117.391</a:t>
            </a:r>
          </a:p>
          <a:p>
            <a:endParaRPr lang="nl-BE" sz="1800" dirty="0"/>
          </a:p>
          <a:p>
            <a:r>
              <a:rPr lang="nl-BE" sz="2400" dirty="0"/>
              <a:t>Resultaat is te nuanceren</a:t>
            </a:r>
          </a:p>
          <a:p>
            <a:r>
              <a:rPr lang="nl-BE" sz="2400" dirty="0"/>
              <a:t>Voorschotten Najaarszon niet budgettair geboekt € 2.280.000</a:t>
            </a:r>
          </a:p>
          <a:p>
            <a:pPr marL="0" indent="0">
              <a:buNone/>
            </a:pPr>
            <a:endParaRPr lang="nl-BE" sz="2400" dirty="0"/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7035851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4C42727-6DD1-54A4-3E7C-CA5BFA487A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35696" y="274638"/>
            <a:ext cx="6851104" cy="1143000"/>
          </a:xfrm>
        </p:spPr>
        <p:txBody>
          <a:bodyPr/>
          <a:lstStyle/>
          <a:p>
            <a:r>
              <a:rPr lang="nl-BE" dirty="0"/>
              <a:t>Autofinancieringsmarge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79C59D51-A442-C9DF-1F31-F05783335A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De autofinancieringsmarge is wat overblijft nadat een bestuur uit het saldo van exploitatie-uitgaven en -ontvangsten ook de periodieke aflossingen van leningen heeft betaald. </a:t>
            </a:r>
          </a:p>
          <a:p>
            <a:r>
              <a:rPr lang="nl-BE" sz="2400" dirty="0">
                <a:solidFill>
                  <a:srgbClr val="000000"/>
                </a:solidFill>
                <a:latin typeface="Arial" panose="020B0604020202020204" pitchFamily="34" charset="0"/>
              </a:rPr>
              <a:t>Componenten</a:t>
            </a:r>
          </a:p>
          <a:p>
            <a:r>
              <a:rPr lang="nl-BE" sz="2400" dirty="0">
                <a:solidFill>
                  <a:srgbClr val="000000"/>
                </a:solidFill>
                <a:latin typeface="Arial" panose="020B0604020202020204" pitchFamily="34" charset="0"/>
              </a:rPr>
              <a:t>-	exploitatie-uitgaven</a:t>
            </a:r>
          </a:p>
          <a:p>
            <a:r>
              <a:rPr lang="nl-BE" sz="2400" dirty="0">
                <a:solidFill>
                  <a:srgbClr val="000000"/>
                </a:solidFill>
                <a:latin typeface="Arial" panose="020B0604020202020204" pitchFamily="34" charset="0"/>
              </a:rPr>
              <a:t>-	exploitatie-ontvangsten</a:t>
            </a:r>
          </a:p>
          <a:p>
            <a:r>
              <a:rPr lang="nl-BE" sz="2400" dirty="0">
                <a:solidFill>
                  <a:srgbClr val="000000"/>
                </a:solidFill>
                <a:latin typeface="Arial" panose="020B0604020202020204" pitchFamily="34" charset="0"/>
              </a:rPr>
              <a:t>-	periodieke aflossingen = gegeven</a:t>
            </a:r>
          </a:p>
          <a:p>
            <a:r>
              <a:rPr lang="nl-BE" sz="2400" dirty="0">
                <a:solidFill>
                  <a:srgbClr val="000000"/>
                </a:solidFill>
                <a:latin typeface="Arial" panose="020B0604020202020204" pitchFamily="34" charset="0"/>
              </a:rPr>
              <a:t>Zie uitleg p 28.</a:t>
            </a:r>
          </a:p>
          <a:p>
            <a:endParaRPr lang="nl-BE" sz="2400" dirty="0"/>
          </a:p>
        </p:txBody>
      </p:sp>
    </p:spTree>
    <p:extLst>
      <p:ext uri="{BB962C8B-B14F-4D97-AF65-F5344CB8AC3E}">
        <p14:creationId xmlns:p14="http://schemas.microsoft.com/office/powerpoint/2010/main" val="1911560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FF4E46F-F925-3DC2-72AC-DD4724CEBB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35696" y="274638"/>
            <a:ext cx="6851104" cy="1143000"/>
          </a:xfrm>
        </p:spPr>
        <p:txBody>
          <a:bodyPr/>
          <a:lstStyle/>
          <a:p>
            <a:r>
              <a:rPr lang="nl-BE" dirty="0"/>
              <a:t>Autofinancieringsmarge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21EBD644-18FE-6C3A-C751-AB30A68FE2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sz="1800" dirty="0"/>
              <a:t>Gemeente + </a:t>
            </a:r>
            <a:r>
              <a:rPr lang="nl-BE" sz="1800" dirty="0" err="1"/>
              <a:t>ocmw</a:t>
            </a:r>
            <a:r>
              <a:rPr lang="nl-BE" sz="1800" dirty="0"/>
              <a:t> 2025 = € 2.327.724</a:t>
            </a:r>
          </a:p>
          <a:p>
            <a:r>
              <a:rPr lang="nl-BE" sz="1800" dirty="0"/>
              <a:t>Gemeente + </a:t>
            </a:r>
            <a:r>
              <a:rPr lang="nl-BE" sz="1800" dirty="0" err="1"/>
              <a:t>ocmw</a:t>
            </a:r>
            <a:r>
              <a:rPr lang="nl-BE" sz="1800" dirty="0"/>
              <a:t> 2024 = € 3.177.869</a:t>
            </a:r>
          </a:p>
          <a:p>
            <a:endParaRPr lang="nl-BE" sz="1800" dirty="0"/>
          </a:p>
          <a:p>
            <a:r>
              <a:rPr lang="nl-BE" sz="1800" dirty="0"/>
              <a:t>Gemeente 2025 = € 2.933.542</a:t>
            </a:r>
          </a:p>
          <a:p>
            <a:r>
              <a:rPr lang="nl-BE" sz="1800" dirty="0"/>
              <a:t>Gemeente 2024 = € 3.724.331</a:t>
            </a:r>
          </a:p>
          <a:p>
            <a:endParaRPr lang="nl-BE" sz="1800" dirty="0"/>
          </a:p>
          <a:p>
            <a:r>
              <a:rPr lang="nl-BE" sz="1800" dirty="0"/>
              <a:t>OCMW 2025 = € - 605.819</a:t>
            </a:r>
          </a:p>
          <a:p>
            <a:r>
              <a:rPr lang="nl-BE" sz="1800" dirty="0"/>
              <a:t>OCMW 2024 = € - 546.462</a:t>
            </a:r>
          </a:p>
          <a:p>
            <a:endParaRPr lang="nl-BE" sz="1800" dirty="0"/>
          </a:p>
          <a:p>
            <a:r>
              <a:rPr lang="nl-BE" sz="2400" dirty="0"/>
              <a:t>Vertekend beeld</a:t>
            </a:r>
          </a:p>
          <a:p>
            <a:r>
              <a:rPr lang="nl-BE" sz="2000" dirty="0"/>
              <a:t>- geen bijdrage loonkost Najaarszon</a:t>
            </a:r>
          </a:p>
        </p:txBody>
      </p:sp>
    </p:spTree>
    <p:extLst>
      <p:ext uri="{BB962C8B-B14F-4D97-AF65-F5344CB8AC3E}">
        <p14:creationId xmlns:p14="http://schemas.microsoft.com/office/powerpoint/2010/main" val="21042363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DCECCF2-0B92-2FF4-5364-648C939FD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9712" y="274638"/>
            <a:ext cx="6707088" cy="1143000"/>
          </a:xfrm>
        </p:spPr>
        <p:txBody>
          <a:bodyPr/>
          <a:lstStyle/>
          <a:p>
            <a:r>
              <a:rPr lang="nl-BE" dirty="0"/>
              <a:t>Financiële schuld P. 53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7D9D212-BA39-4F4D-C4A6-5A229F4BB0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3608" y="1600200"/>
            <a:ext cx="7643192" cy="4525963"/>
          </a:xfrm>
        </p:spPr>
        <p:txBody>
          <a:bodyPr/>
          <a:lstStyle/>
          <a:p>
            <a:r>
              <a:rPr lang="nl-BE" sz="2400" dirty="0"/>
              <a:t>Volgens schema T4 = € 18.667.809</a:t>
            </a:r>
          </a:p>
          <a:p>
            <a:r>
              <a:rPr lang="nl-BE" sz="2400" dirty="0"/>
              <a:t>Te corrigeren met prefinanciering zwembad</a:t>
            </a:r>
          </a:p>
          <a:p>
            <a:r>
              <a:rPr lang="nl-BE" sz="2400" dirty="0"/>
              <a:t>Werkelijke schuld = € 14.246.212</a:t>
            </a:r>
          </a:p>
          <a:p>
            <a:r>
              <a:rPr lang="nl-BE" sz="2400" dirty="0"/>
              <a:t>€ 941,77 / inwoner</a:t>
            </a:r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8705344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38ABA9D-902B-7B04-C110-258E3A416E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7704" y="274638"/>
            <a:ext cx="6779096" cy="1143000"/>
          </a:xfrm>
        </p:spPr>
        <p:txBody>
          <a:bodyPr/>
          <a:lstStyle/>
          <a:p>
            <a:r>
              <a:rPr lang="nl-BE" dirty="0"/>
              <a:t>Personeelskosten. P. 107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24CE0846-5296-A442-15B4-EE20E4BD0E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3608" y="1600200"/>
            <a:ext cx="7643192" cy="4525963"/>
          </a:xfrm>
        </p:spPr>
        <p:txBody>
          <a:bodyPr/>
          <a:lstStyle/>
          <a:p>
            <a:r>
              <a:rPr lang="nl-BE" sz="2400" dirty="0"/>
              <a:t>De personeelskosten zijn met ongeveer € 1.000.000 toegenomen.</a:t>
            </a:r>
          </a:p>
          <a:p>
            <a:r>
              <a:rPr lang="nl-BE" sz="2400" dirty="0"/>
              <a:t>Switch van statutair naar contractueel</a:t>
            </a:r>
          </a:p>
          <a:p>
            <a:r>
              <a:rPr lang="nl-BE" sz="2400" dirty="0"/>
              <a:t>Bij statutair personeel – dalend aantal </a:t>
            </a:r>
            <a:r>
              <a:rPr lang="nl-BE" sz="2400" dirty="0" err="1"/>
              <a:t>VTE’s</a:t>
            </a:r>
            <a:r>
              <a:rPr lang="nl-BE" sz="2400" dirty="0"/>
              <a:t> / zelfde nominale kost</a:t>
            </a:r>
          </a:p>
          <a:p>
            <a:r>
              <a:rPr lang="nl-BE" sz="2400" dirty="0"/>
              <a:t>Bij contractueel personeel stabiel aantal maar stijgende kostprijs</a:t>
            </a:r>
          </a:p>
          <a:p>
            <a:r>
              <a:rPr lang="nl-BE" sz="2400" dirty="0"/>
              <a:t>Bij de gemeente een stijging van 11 %.</a:t>
            </a:r>
          </a:p>
          <a:p>
            <a:r>
              <a:rPr lang="nl-BE" sz="2400" dirty="0"/>
              <a:t>Bij het </a:t>
            </a:r>
            <a:r>
              <a:rPr lang="nl-BE" sz="2400" dirty="0" err="1"/>
              <a:t>ocmw</a:t>
            </a:r>
            <a:r>
              <a:rPr lang="nl-BE" sz="2400" dirty="0"/>
              <a:t> een stijging van 16 %</a:t>
            </a:r>
          </a:p>
          <a:p>
            <a:endParaRPr lang="nl-BE" sz="2400" dirty="0"/>
          </a:p>
        </p:txBody>
      </p:sp>
    </p:spTree>
    <p:extLst>
      <p:ext uri="{BB962C8B-B14F-4D97-AF65-F5344CB8AC3E}">
        <p14:creationId xmlns:p14="http://schemas.microsoft.com/office/powerpoint/2010/main" val="37611263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3C3A954-E5DA-7406-DAB7-80465C3C8F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7704" y="274638"/>
            <a:ext cx="6779096" cy="1143000"/>
          </a:xfrm>
        </p:spPr>
        <p:txBody>
          <a:bodyPr/>
          <a:lstStyle/>
          <a:p>
            <a:r>
              <a:rPr lang="nl-BE" sz="4000" dirty="0"/>
              <a:t>Aankoop goederen en diensten.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32FBDCC-D92F-8035-7E62-C8ED0825B9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1600" y="1600200"/>
            <a:ext cx="7715200" cy="4525963"/>
          </a:xfrm>
        </p:spPr>
        <p:txBody>
          <a:bodyPr/>
          <a:lstStyle/>
          <a:p>
            <a:r>
              <a:rPr lang="nl-BE" sz="2400" dirty="0"/>
              <a:t>Pagina 106</a:t>
            </a:r>
          </a:p>
          <a:p>
            <a:endParaRPr lang="nl-BE" sz="2400" dirty="0"/>
          </a:p>
          <a:p>
            <a:endParaRPr lang="nl-BE" sz="2400" dirty="0"/>
          </a:p>
          <a:p>
            <a:r>
              <a:rPr lang="nl-BE" sz="2400" dirty="0"/>
              <a:t>Globaal vrij stabiel van € 4,506 </a:t>
            </a:r>
            <a:r>
              <a:rPr lang="nl-BE" sz="2400" dirty="0" err="1"/>
              <a:t>mio</a:t>
            </a:r>
            <a:r>
              <a:rPr lang="nl-BE" sz="2400" dirty="0"/>
              <a:t> &gt; € 4,773 </a:t>
            </a:r>
            <a:r>
              <a:rPr lang="nl-BE" sz="2400" dirty="0" err="1"/>
              <a:t>mio</a:t>
            </a:r>
            <a:endParaRPr lang="nl-BE" sz="2400" dirty="0"/>
          </a:p>
          <a:p>
            <a:r>
              <a:rPr lang="nl-BE" sz="2400" dirty="0"/>
              <a:t>Kost van energie is opnieuw gestegen</a:t>
            </a:r>
          </a:p>
        </p:txBody>
      </p:sp>
    </p:spTree>
    <p:extLst>
      <p:ext uri="{BB962C8B-B14F-4D97-AF65-F5344CB8AC3E}">
        <p14:creationId xmlns:p14="http://schemas.microsoft.com/office/powerpoint/2010/main" val="27881264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78C0D10-773D-065C-24A8-92EA97C23B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3728" y="160337"/>
            <a:ext cx="6779096" cy="1143000"/>
          </a:xfrm>
        </p:spPr>
        <p:txBody>
          <a:bodyPr/>
          <a:lstStyle/>
          <a:p>
            <a:r>
              <a:rPr lang="nl-BE" sz="4000" dirty="0"/>
              <a:t>Toegestane werkingssubsidies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024B12F-84E0-A120-5A9F-F7D3D9AC76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1600" y="1600200"/>
            <a:ext cx="7715200" cy="4525963"/>
          </a:xfrm>
        </p:spPr>
        <p:txBody>
          <a:bodyPr/>
          <a:lstStyle/>
          <a:p>
            <a:r>
              <a:rPr lang="nl-BE" sz="2400" dirty="0"/>
              <a:t>Zie pagina 111</a:t>
            </a:r>
          </a:p>
          <a:p>
            <a:endParaRPr lang="nl-BE" sz="2400" dirty="0"/>
          </a:p>
          <a:p>
            <a:r>
              <a:rPr lang="nl-BE" sz="2400" dirty="0"/>
              <a:t>We zien opnieuw een stijging t.g.v. de politiefusie.</a:t>
            </a:r>
          </a:p>
          <a:p>
            <a:r>
              <a:rPr lang="nl-BE" sz="2400" dirty="0"/>
              <a:t>Stijging van  € 2,349 </a:t>
            </a:r>
            <a:r>
              <a:rPr lang="nl-BE" sz="2400" dirty="0" err="1"/>
              <a:t>mio</a:t>
            </a:r>
            <a:r>
              <a:rPr lang="nl-BE" sz="2400" dirty="0"/>
              <a:t> naar € 3,413 </a:t>
            </a:r>
            <a:r>
              <a:rPr lang="nl-BE" sz="2400" dirty="0" err="1"/>
              <a:t>mio</a:t>
            </a:r>
            <a:endParaRPr lang="nl-BE" sz="2400" dirty="0"/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40406211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3501EAE-520F-9AF9-2535-7C4B1FABC1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9712" y="274638"/>
            <a:ext cx="6707088" cy="1143000"/>
          </a:xfrm>
        </p:spPr>
        <p:txBody>
          <a:bodyPr/>
          <a:lstStyle/>
          <a:p>
            <a:r>
              <a:rPr lang="nl-BE" dirty="0"/>
              <a:t>Financiële uitgaven. P.104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6DDF1D7-4C6A-692A-A6F9-4E3D676F7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1600" y="1600200"/>
            <a:ext cx="7715200" cy="4525963"/>
          </a:xfrm>
        </p:spPr>
        <p:txBody>
          <a:bodyPr/>
          <a:lstStyle/>
          <a:p>
            <a:r>
              <a:rPr lang="nl-BE" sz="2400" dirty="0"/>
              <a:t>Financiële uitgaven stijgen van € 304.062 naar € 430.692</a:t>
            </a:r>
          </a:p>
          <a:p>
            <a:r>
              <a:rPr lang="nl-BE" sz="2400" dirty="0"/>
              <a:t>Oorzaak : voor het eerst komen de intresten van de lening van € 5.000.000 die de gemeente aangegaan heeft bij </a:t>
            </a:r>
            <a:r>
              <a:rPr lang="nl-BE" sz="2400" dirty="0" err="1"/>
              <a:t>Argenta</a:t>
            </a:r>
            <a:r>
              <a:rPr lang="nl-BE" sz="2400" dirty="0"/>
              <a:t> in de cijfers naar voor.</a:t>
            </a:r>
          </a:p>
        </p:txBody>
      </p:sp>
    </p:spTree>
    <p:extLst>
      <p:ext uri="{BB962C8B-B14F-4D97-AF65-F5344CB8AC3E}">
        <p14:creationId xmlns:p14="http://schemas.microsoft.com/office/powerpoint/2010/main" val="19556289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B0E81A-B675-16CB-6D8A-3D40403D3E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8FFC421-2D47-4826-AA8A-F9AAE438FF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9712" y="274638"/>
            <a:ext cx="6707088" cy="1143000"/>
          </a:xfrm>
        </p:spPr>
        <p:txBody>
          <a:bodyPr/>
          <a:lstStyle/>
          <a:p>
            <a:r>
              <a:rPr lang="nl-BE" sz="3200" dirty="0"/>
              <a:t>OCMW – sociale bijstand. P 108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07B576F-E8C1-7E35-E9C1-6154003194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1600" y="1600200"/>
            <a:ext cx="7715200" cy="4525963"/>
          </a:xfrm>
        </p:spPr>
        <p:txBody>
          <a:bodyPr/>
          <a:lstStyle/>
          <a:p>
            <a:pPr marL="0" indent="0">
              <a:buNone/>
            </a:pPr>
            <a:r>
              <a:rPr lang="nl-BE" sz="2400" dirty="0"/>
              <a:t>De individuele hulpverlening is stabiel op € 456.000</a:t>
            </a:r>
          </a:p>
          <a:p>
            <a:pPr marL="0" indent="0">
              <a:buNone/>
            </a:pPr>
            <a:r>
              <a:rPr lang="nl-BE" sz="2400" dirty="0"/>
              <a:t>Een stijging van € 20,000 voor leeflonen</a:t>
            </a:r>
          </a:p>
          <a:p>
            <a:pPr marL="0" indent="0">
              <a:buNone/>
            </a:pPr>
            <a:r>
              <a:rPr lang="nl-BE" sz="2400" dirty="0"/>
              <a:t>Een daling van € 20,000 voor de  restcategorie</a:t>
            </a:r>
          </a:p>
          <a:p>
            <a:pPr marL="0" indent="0">
              <a:buNone/>
            </a:pPr>
            <a:r>
              <a:rPr lang="nl-BE" sz="2400" dirty="0"/>
              <a:t>Opmerking : verschillende elementen van sociale bijstand zijn ondergebracht in samenwerkingsverbanden.</a:t>
            </a:r>
          </a:p>
        </p:txBody>
      </p:sp>
    </p:spTree>
    <p:extLst>
      <p:ext uri="{BB962C8B-B14F-4D97-AF65-F5344CB8AC3E}">
        <p14:creationId xmlns:p14="http://schemas.microsoft.com/office/powerpoint/2010/main" val="30929110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FAA9D7B-3DB6-66AA-C0B2-618BCEC735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35696" y="274638"/>
            <a:ext cx="6851104" cy="1143000"/>
          </a:xfrm>
        </p:spPr>
        <p:txBody>
          <a:bodyPr/>
          <a:lstStyle/>
          <a:p>
            <a:r>
              <a:rPr lang="nl-BE" dirty="0"/>
              <a:t>OCMW – sociale bijstand</a:t>
            </a:r>
          </a:p>
        </p:txBody>
      </p:sp>
      <p:pic>
        <p:nvPicPr>
          <p:cNvPr id="8" name="Tijdelijke aanduiding voor inhoud 7">
            <a:extLst>
              <a:ext uri="{FF2B5EF4-FFF2-40B4-BE49-F238E27FC236}">
                <a16:creationId xmlns:a16="http://schemas.microsoft.com/office/drawing/2014/main" id="{3F5BD5D5-42DC-FD60-57C0-C4580C31CF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8608" y="1600200"/>
            <a:ext cx="6606784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5995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48A6E63-4D5D-11CB-7541-9B708F7B8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35696" y="160337"/>
            <a:ext cx="6779096" cy="1143000"/>
          </a:xfrm>
        </p:spPr>
        <p:txBody>
          <a:bodyPr/>
          <a:lstStyle/>
          <a:p>
            <a:r>
              <a:rPr lang="nl-BE" sz="3200" dirty="0"/>
              <a:t>Ontvangsten belastingen. P 115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9B57273-15F8-95D9-56A3-398752DD9C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1600" y="1600200"/>
            <a:ext cx="7715200" cy="4525963"/>
          </a:xfrm>
        </p:spPr>
        <p:txBody>
          <a:bodyPr/>
          <a:lstStyle/>
          <a:p>
            <a:pPr marL="0" indent="0">
              <a:buNone/>
            </a:pPr>
            <a:endParaRPr lang="nl-BE" sz="2400" dirty="0"/>
          </a:p>
          <a:p>
            <a:r>
              <a:rPr lang="nl-BE" sz="2400" dirty="0"/>
              <a:t>Forse stijging APB – van € 6,381 </a:t>
            </a:r>
            <a:r>
              <a:rPr lang="nl-BE" sz="2400" dirty="0" err="1"/>
              <a:t>mio</a:t>
            </a:r>
            <a:r>
              <a:rPr lang="nl-BE" sz="2400" dirty="0"/>
              <a:t> naar € 7,417 </a:t>
            </a:r>
            <a:r>
              <a:rPr lang="nl-BE" sz="2400" dirty="0" err="1"/>
              <a:t>mio</a:t>
            </a:r>
            <a:endParaRPr lang="nl-BE" sz="2400" dirty="0"/>
          </a:p>
          <a:p>
            <a:r>
              <a:rPr lang="nl-BE" sz="2400" dirty="0"/>
              <a:t>Grotere belastbare basis</a:t>
            </a:r>
          </a:p>
          <a:p>
            <a:r>
              <a:rPr lang="nl-BE" sz="2400" dirty="0"/>
              <a:t>Rest van de belastingen stabiel</a:t>
            </a:r>
          </a:p>
        </p:txBody>
      </p:sp>
    </p:spTree>
    <p:extLst>
      <p:ext uri="{BB962C8B-B14F-4D97-AF65-F5344CB8AC3E}">
        <p14:creationId xmlns:p14="http://schemas.microsoft.com/office/powerpoint/2010/main" val="38948411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AFC50F3-A776-533C-D8FC-2BBB71671A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Gemeentefonds  p. 116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D8A760B-98FD-066A-E9C4-07AE6444A2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1600" y="1711349"/>
            <a:ext cx="7715200" cy="4525963"/>
          </a:xfrm>
        </p:spPr>
        <p:txBody>
          <a:bodyPr/>
          <a:lstStyle/>
          <a:p>
            <a:r>
              <a:rPr lang="nl-BE" sz="2400" dirty="0"/>
              <a:t>€ 4.623.267 gemeente + </a:t>
            </a:r>
            <a:r>
              <a:rPr lang="nl-BE" sz="2400" dirty="0" err="1"/>
              <a:t>ocmw</a:t>
            </a:r>
            <a:endParaRPr lang="nl-BE" sz="2400" dirty="0"/>
          </a:p>
          <a:p>
            <a:r>
              <a:rPr lang="nl-BE" sz="2400" dirty="0"/>
              <a:t>Stijging met 4,1 %</a:t>
            </a:r>
          </a:p>
          <a:p>
            <a:pPr marL="0" indent="0">
              <a:buNone/>
            </a:pPr>
            <a:endParaRPr lang="nl-BE" sz="2000" dirty="0"/>
          </a:p>
          <a:p>
            <a:pPr marL="0" indent="0">
              <a:buNone/>
            </a:pPr>
            <a:r>
              <a:rPr lang="nl-BE" sz="2000" dirty="0"/>
              <a:t>Vanuit Vlaamse overheid voor o.a. investeringen, personeel,…</a:t>
            </a:r>
          </a:p>
        </p:txBody>
      </p:sp>
    </p:spTree>
    <p:extLst>
      <p:ext uri="{BB962C8B-B14F-4D97-AF65-F5344CB8AC3E}">
        <p14:creationId xmlns:p14="http://schemas.microsoft.com/office/powerpoint/2010/main" val="41753616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458C400-3141-DD29-46A2-1E2E9D4623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7704" y="274638"/>
            <a:ext cx="6779096" cy="1143000"/>
          </a:xfrm>
        </p:spPr>
        <p:txBody>
          <a:bodyPr/>
          <a:lstStyle/>
          <a:p>
            <a:r>
              <a:rPr lang="nl-BE" dirty="0"/>
              <a:t>Besluit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CBF3559-3F08-63C6-40E1-8D7B159EB4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9592" y="1600200"/>
            <a:ext cx="7787208" cy="4525963"/>
          </a:xfrm>
        </p:spPr>
        <p:txBody>
          <a:bodyPr/>
          <a:lstStyle/>
          <a:p>
            <a:r>
              <a:rPr lang="nl-BE" sz="2400" dirty="0"/>
              <a:t>Positieve cijfers BBR + AFM</a:t>
            </a:r>
          </a:p>
          <a:p>
            <a:r>
              <a:rPr lang="nl-BE" sz="2400" dirty="0"/>
              <a:t>Risico </a:t>
            </a:r>
            <a:r>
              <a:rPr lang="nl-BE" sz="2400"/>
              <a:t>= Najaarszon *</a:t>
            </a:r>
            <a:endParaRPr lang="nl-BE" sz="2400" dirty="0"/>
          </a:p>
          <a:p>
            <a:endParaRPr lang="nl-BE" sz="2400" dirty="0"/>
          </a:p>
          <a:p>
            <a:r>
              <a:rPr lang="nl-BE" sz="2400" dirty="0"/>
              <a:t>BBR: Beschikbaar budgettair resultaat</a:t>
            </a:r>
          </a:p>
          <a:p>
            <a:r>
              <a:rPr lang="nl-BE" sz="2400" dirty="0"/>
              <a:t>AFM: Autofinancieringsmarge</a:t>
            </a:r>
          </a:p>
        </p:txBody>
      </p:sp>
    </p:spTree>
    <p:extLst>
      <p:ext uri="{BB962C8B-B14F-4D97-AF65-F5344CB8AC3E}">
        <p14:creationId xmlns:p14="http://schemas.microsoft.com/office/powerpoint/2010/main" val="1511871666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607</Words>
  <Application>Microsoft Office PowerPoint</Application>
  <PresentationFormat>Diavoorstelling (4:3)</PresentationFormat>
  <Paragraphs>110</Paragraphs>
  <Slides>16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16</vt:i4>
      </vt:variant>
    </vt:vector>
  </HeadingPairs>
  <TitlesOfParts>
    <vt:vector size="21" baseType="lpstr">
      <vt:lpstr>Arial</vt:lpstr>
      <vt:lpstr>Calibri</vt:lpstr>
      <vt:lpstr>Myriad Pro Light</vt:lpstr>
      <vt:lpstr>TheMix-Plain</vt:lpstr>
      <vt:lpstr>Kantoorthema</vt:lpstr>
      <vt:lpstr>Brakel </vt:lpstr>
      <vt:lpstr>Doelstellingenrealisatie</vt:lpstr>
      <vt:lpstr>Overzicht van de belangrijkste investeringen p. 57</vt:lpstr>
      <vt:lpstr>Beschikbaar budgettair resultaat</vt:lpstr>
      <vt:lpstr>Autofinancieringsmarge</vt:lpstr>
      <vt:lpstr>Autofinancieringsmarge</vt:lpstr>
      <vt:lpstr>Financiële schuld P. 53</vt:lpstr>
      <vt:lpstr>Personeelskosten. P. 107</vt:lpstr>
      <vt:lpstr>Aankoop goederen en diensten.</vt:lpstr>
      <vt:lpstr>Toegestane werkingssubsidies</vt:lpstr>
      <vt:lpstr>Financiële uitgaven. P.104</vt:lpstr>
      <vt:lpstr>OCMW – sociale bijstand. P 108</vt:lpstr>
      <vt:lpstr>OCMW – sociale bijstand</vt:lpstr>
      <vt:lpstr>Ontvangsten belastingen. P 115</vt:lpstr>
      <vt:lpstr>Gemeentefonds  p. 116</vt:lpstr>
      <vt:lpstr>Besluit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Jonathan Verspeeten</dc:creator>
  <cp:lastModifiedBy>Bart Morreels</cp:lastModifiedBy>
  <cp:revision>229</cp:revision>
  <cp:lastPrinted>2025-01-10T09:57:47Z</cp:lastPrinted>
  <dcterms:created xsi:type="dcterms:W3CDTF">2013-02-14T12:56:15Z</dcterms:created>
  <dcterms:modified xsi:type="dcterms:W3CDTF">2026-06-20T08:52:18Z</dcterms:modified>
</cp:coreProperties>
</file>