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21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78" r:id="rId20"/>
  </p:sldIdLst>
  <p:sldSz cx="9144000" cy="6858000" type="screen4x3"/>
  <p:notesSz cx="6797675" cy="9928225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7B39"/>
    <a:srgbClr val="AF0439"/>
    <a:srgbClr val="2D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5" autoAdjust="0"/>
    <p:restoredTop sz="94641" autoAdjust="0"/>
  </p:normalViewPr>
  <p:slideViewPr>
    <p:cSldViewPr>
      <p:cViewPr varScale="1">
        <p:scale>
          <a:sx n="78" d="100"/>
          <a:sy n="78" d="100"/>
        </p:scale>
        <p:origin x="191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t Morreels" userId="3df8b80e-6995-4b69-aee0-53ab164d3875" providerId="ADAL" clId="{3969E195-0FF2-47D1-AB05-411AA872A6D4}"/>
    <pc:docChg chg="undo custSel delSld modSld">
      <pc:chgData name="Bart Morreels" userId="3df8b80e-6995-4b69-aee0-53ab164d3875" providerId="ADAL" clId="{3969E195-0FF2-47D1-AB05-411AA872A6D4}" dt="2025-11-26T15:55:22.912" v="884" actId="20577"/>
      <pc:docMkLst>
        <pc:docMk/>
      </pc:docMkLst>
      <pc:sldChg chg="modSp mod">
        <pc:chgData name="Bart Morreels" userId="3df8b80e-6995-4b69-aee0-53ab164d3875" providerId="ADAL" clId="{3969E195-0FF2-47D1-AB05-411AA872A6D4}" dt="2025-11-22T13:48:28.294" v="716" actId="20577"/>
        <pc:sldMkLst>
          <pc:docMk/>
          <pc:sldMk cId="3277800492" sldId="259"/>
        </pc:sldMkLst>
        <pc:spChg chg="mod">
          <ac:chgData name="Bart Morreels" userId="3df8b80e-6995-4b69-aee0-53ab164d3875" providerId="ADAL" clId="{3969E195-0FF2-47D1-AB05-411AA872A6D4}" dt="2025-11-22T13:48:28.294" v="716" actId="20577"/>
          <ac:spMkLst>
            <pc:docMk/>
            <pc:sldMk cId="3277800492" sldId="259"/>
            <ac:spMk id="2" creationId="{60345C09-16FD-D3C3-D3F7-3AAFC4AA66E7}"/>
          </ac:spMkLst>
        </pc:spChg>
        <pc:spChg chg="mod">
          <ac:chgData name="Bart Morreels" userId="3df8b80e-6995-4b69-aee0-53ab164d3875" providerId="ADAL" clId="{3969E195-0FF2-47D1-AB05-411AA872A6D4}" dt="2025-11-22T13:21:39.374" v="715" actId="20577"/>
          <ac:spMkLst>
            <pc:docMk/>
            <pc:sldMk cId="3277800492" sldId="259"/>
            <ac:spMk id="3" creationId="{72C7F5DB-1D62-6B10-DA09-9665C6FDB3AE}"/>
          </ac:spMkLst>
        </pc:spChg>
      </pc:sldChg>
      <pc:sldChg chg="modSp mod">
        <pc:chgData name="Bart Morreels" userId="3df8b80e-6995-4b69-aee0-53ab164d3875" providerId="ADAL" clId="{3969E195-0FF2-47D1-AB05-411AA872A6D4}" dt="2025-11-22T13:12:56.972" v="405" actId="255"/>
        <pc:sldMkLst>
          <pc:docMk/>
          <pc:sldMk cId="3561094508" sldId="274"/>
        </pc:sldMkLst>
        <pc:spChg chg="mod">
          <ac:chgData name="Bart Morreels" userId="3df8b80e-6995-4b69-aee0-53ab164d3875" providerId="ADAL" clId="{3969E195-0FF2-47D1-AB05-411AA872A6D4}" dt="2025-11-22T13:12:56.972" v="405" actId="255"/>
          <ac:spMkLst>
            <pc:docMk/>
            <pc:sldMk cId="3561094508" sldId="274"/>
            <ac:spMk id="2" creationId="{ACECE31A-8B60-D402-8512-60BB82E08EC7}"/>
          </ac:spMkLst>
        </pc:spChg>
        <pc:spChg chg="mod">
          <ac:chgData name="Bart Morreels" userId="3df8b80e-6995-4b69-aee0-53ab164d3875" providerId="ADAL" clId="{3969E195-0FF2-47D1-AB05-411AA872A6D4}" dt="2025-11-22T13:12:19.160" v="401" actId="255"/>
          <ac:spMkLst>
            <pc:docMk/>
            <pc:sldMk cId="3561094508" sldId="274"/>
            <ac:spMk id="3" creationId="{4EFFF69B-9A3E-1E9F-E9C4-37B24571930F}"/>
          </ac:spMkLst>
        </pc:spChg>
      </pc:sldChg>
      <pc:sldChg chg="del">
        <pc:chgData name="Bart Morreels" userId="3df8b80e-6995-4b69-aee0-53ab164d3875" providerId="ADAL" clId="{3969E195-0FF2-47D1-AB05-411AA872A6D4}" dt="2025-11-22T13:12:37.093" v="402" actId="2696"/>
        <pc:sldMkLst>
          <pc:docMk/>
          <pc:sldMk cId="3930597018" sldId="275"/>
        </pc:sldMkLst>
      </pc:sldChg>
      <pc:sldChg chg="del">
        <pc:chgData name="Bart Morreels" userId="3df8b80e-6995-4b69-aee0-53ab164d3875" providerId="ADAL" clId="{3969E195-0FF2-47D1-AB05-411AA872A6D4}" dt="2025-11-22T13:12:41.747" v="403" actId="2696"/>
        <pc:sldMkLst>
          <pc:docMk/>
          <pc:sldMk cId="4053577217" sldId="276"/>
        </pc:sldMkLst>
      </pc:sldChg>
      <pc:sldChg chg="modSp mod">
        <pc:chgData name="Bart Morreels" userId="3df8b80e-6995-4b69-aee0-53ab164d3875" providerId="ADAL" clId="{3969E195-0FF2-47D1-AB05-411AA872A6D4}" dt="2025-11-22T13:19:47" v="685" actId="20577"/>
        <pc:sldMkLst>
          <pc:docMk/>
          <pc:sldMk cId="2332601959" sldId="277"/>
        </pc:sldMkLst>
        <pc:spChg chg="mod">
          <ac:chgData name="Bart Morreels" userId="3df8b80e-6995-4b69-aee0-53ab164d3875" providerId="ADAL" clId="{3969E195-0FF2-47D1-AB05-411AA872A6D4}" dt="2025-11-22T13:19:47" v="685" actId="20577"/>
          <ac:spMkLst>
            <pc:docMk/>
            <pc:sldMk cId="2332601959" sldId="277"/>
            <ac:spMk id="3" creationId="{5ACE117E-D75C-BE9D-53FE-F010236AB9B0}"/>
          </ac:spMkLst>
        </pc:spChg>
      </pc:sldChg>
      <pc:sldChg chg="modSp mod">
        <pc:chgData name="Bart Morreels" userId="3df8b80e-6995-4b69-aee0-53ab164d3875" providerId="ADAL" clId="{3969E195-0FF2-47D1-AB05-411AA872A6D4}" dt="2025-11-26T15:55:22.912" v="884" actId="20577"/>
        <pc:sldMkLst>
          <pc:docMk/>
          <pc:sldMk cId="642693385" sldId="278"/>
        </pc:sldMkLst>
        <pc:spChg chg="mod">
          <ac:chgData name="Bart Morreels" userId="3df8b80e-6995-4b69-aee0-53ab164d3875" providerId="ADAL" clId="{3969E195-0FF2-47D1-AB05-411AA872A6D4}" dt="2025-11-26T15:55:22.912" v="884" actId="20577"/>
          <ac:spMkLst>
            <pc:docMk/>
            <pc:sldMk cId="642693385" sldId="278"/>
            <ac:spMk id="3" creationId="{9A2BAF49-08E1-934F-0054-5FFBAF4ED93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E25E-5ADE-42E5-ACBD-EEC88DED5715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3140-D384-4CF6-8F5D-51EF5DE00F8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260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384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851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07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921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1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5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13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2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468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33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26/11/2025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0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1742594" cy="792088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4" y="1751210"/>
            <a:ext cx="222487" cy="456099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953"/>
            <a:ext cx="9144000" cy="7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1547664" y="1891818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AF0439"/>
              </a:buClr>
              <a:buFont typeface="Arial" pitchFamily="34" charset="0"/>
              <a:buChar char="•"/>
            </a:pPr>
            <a:endParaRPr lang="nl-BE" sz="950" dirty="0">
              <a:solidFill>
                <a:schemeClr val="tx1"/>
              </a:solidFill>
              <a:latin typeface="Myriad Pro Light" pitchFamily="34" charset="0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5436096" y="1916832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685800" y="1462659"/>
            <a:ext cx="7772400" cy="1246261"/>
          </a:xfrm>
        </p:spPr>
        <p:txBody>
          <a:bodyPr/>
          <a:lstStyle/>
          <a:p>
            <a:r>
              <a:rPr lang="nl-BE" b="1" dirty="0">
                <a:solidFill>
                  <a:srgbClr val="00B050"/>
                </a:solidFill>
              </a:rPr>
              <a:t>Brakel</a:t>
            </a:r>
            <a:r>
              <a:rPr lang="nl-BE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ndertitel 5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800800" cy="3001888"/>
          </a:xfrm>
        </p:spPr>
        <p:txBody>
          <a:bodyPr/>
          <a:lstStyle/>
          <a:p>
            <a:r>
              <a:rPr lang="nl-BE" sz="4400" b="1" dirty="0">
                <a:solidFill>
                  <a:srgbClr val="00B050"/>
                </a:solidFill>
              </a:rPr>
              <a:t>Meerjarenplan</a:t>
            </a:r>
          </a:p>
          <a:p>
            <a:endParaRPr lang="nl-BE" sz="4400" b="1" dirty="0">
              <a:solidFill>
                <a:srgbClr val="00B050"/>
              </a:solidFill>
            </a:endParaRPr>
          </a:p>
          <a:p>
            <a:r>
              <a:rPr lang="nl-BE" sz="4400" b="1" dirty="0">
                <a:solidFill>
                  <a:srgbClr val="00B050"/>
                </a:solidFill>
              </a:rPr>
              <a:t>2026-2031</a:t>
            </a:r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r>
              <a:rPr lang="nl-BE" sz="1200" b="1" dirty="0">
                <a:solidFill>
                  <a:schemeClr val="tx1"/>
                </a:solidFill>
              </a:rPr>
              <a:t>Ludo De Smet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118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345C09-16FD-D3C3-D3F7-3AAFC4AA6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3200"/>
              <a:t>           Kerngetallen </a:t>
            </a:r>
            <a:r>
              <a:rPr lang="nl-BE" sz="3200" dirty="0"/>
              <a:t>meerjarenplan 2026-2031</a:t>
            </a:r>
            <a:br>
              <a:rPr lang="nl-BE" dirty="0"/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2C7F5DB-1D62-6B10-DA09-9665C6FDB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800" dirty="0"/>
              <a:t>Geraamd beschikbaar budgettair resultaat positief voor alle jaren </a:t>
            </a:r>
            <a:r>
              <a:rPr lang="nl-BE" sz="1800" dirty="0"/>
              <a:t>(p.29 schema M2)</a:t>
            </a:r>
            <a:endParaRPr lang="nl-BE" sz="2800" dirty="0"/>
          </a:p>
          <a:p>
            <a:r>
              <a:rPr lang="nl-BE" sz="2800" dirty="0"/>
              <a:t>Autofinancieringsmarge € 769.462 in 2031</a:t>
            </a:r>
          </a:p>
          <a:p>
            <a:r>
              <a:rPr lang="nl-BE" sz="2800" dirty="0"/>
              <a:t>Totaal investeringen € 28.355.482</a:t>
            </a:r>
          </a:p>
          <a:p>
            <a:r>
              <a:rPr lang="nl-BE" sz="2800" dirty="0"/>
              <a:t>Opname leningen </a:t>
            </a:r>
            <a:r>
              <a:rPr lang="nl-BE" sz="2800"/>
              <a:t>€ 18.320.000 </a:t>
            </a:r>
            <a:endParaRPr lang="nl-BE" sz="2800" dirty="0"/>
          </a:p>
          <a:p>
            <a:r>
              <a:rPr lang="nl-BE" sz="2800" dirty="0"/>
              <a:t>Verkoop gronden </a:t>
            </a:r>
            <a:r>
              <a:rPr lang="nl-BE" sz="2800" dirty="0" err="1"/>
              <a:t>ocmw</a:t>
            </a:r>
            <a:r>
              <a:rPr lang="nl-BE" sz="2800" dirty="0"/>
              <a:t> € 1.725.313</a:t>
            </a:r>
          </a:p>
          <a:p>
            <a:r>
              <a:rPr lang="nl-BE" sz="2800" dirty="0"/>
              <a:t>Verkoop gebouwen € 774.700</a:t>
            </a:r>
          </a:p>
          <a:p>
            <a:r>
              <a:rPr lang="nl-BE" sz="2800" dirty="0"/>
              <a:t>Ontvangst subsidie </a:t>
            </a:r>
            <a:r>
              <a:rPr lang="nl-BE" sz="2800" dirty="0" err="1"/>
              <a:t>Ronsesestraat</a:t>
            </a:r>
            <a:r>
              <a:rPr lang="nl-BE" sz="2800" dirty="0"/>
              <a:t> € 3.300.000</a:t>
            </a:r>
          </a:p>
          <a:p>
            <a:r>
              <a:rPr lang="nl-BE" sz="2800" dirty="0"/>
              <a:t>Schuld per 31/12/2031  = € 25.014.418</a:t>
            </a:r>
          </a:p>
        </p:txBody>
      </p:sp>
    </p:spTree>
    <p:extLst>
      <p:ext uri="{BB962C8B-B14F-4D97-AF65-F5344CB8AC3E}">
        <p14:creationId xmlns:p14="http://schemas.microsoft.com/office/powerpoint/2010/main" val="3277800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00C5BC-340C-72B5-56CB-95337DA37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Opzet van het </a:t>
            </a:r>
            <a:r>
              <a:rPr lang="nl-BE" dirty="0" err="1"/>
              <a:t>mjp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571957-2123-1CB9-0A79-49D3CD3BC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Maximale realisatie van de politieke doelstellingen via een omvangrijk investeringsprogramma</a:t>
            </a:r>
          </a:p>
          <a:p>
            <a:r>
              <a:rPr lang="nl-BE" dirty="0"/>
              <a:t>Gegeven de moeilijke financiële omgeving dit te doen zonder overmatige schuldopbouw en mits een beperkte verhoging van de retributies</a:t>
            </a:r>
          </a:p>
        </p:txBody>
      </p:sp>
    </p:spTree>
    <p:extLst>
      <p:ext uri="{BB962C8B-B14F-4D97-AF65-F5344CB8AC3E}">
        <p14:creationId xmlns:p14="http://schemas.microsoft.com/office/powerpoint/2010/main" val="2112957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1AD00-0066-8BF5-4AA1-F20D229C6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Gebouwen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8E7A9F-9F9C-D640-AB04-33BE68F56D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Renovatie sporthal tegen 2028 - € 6.000.000</a:t>
            </a:r>
          </a:p>
          <a:p>
            <a:r>
              <a:rPr lang="nl-BE" dirty="0"/>
              <a:t>Vrijetijdscentrum tegen 2029 - € 7.000.000</a:t>
            </a:r>
          </a:p>
          <a:p>
            <a:r>
              <a:rPr lang="nl-BE" dirty="0"/>
              <a:t>Aankoop sportinfrastructuur 2026- € 350.000</a:t>
            </a:r>
          </a:p>
          <a:p>
            <a:r>
              <a:rPr lang="nl-BE" dirty="0"/>
              <a:t>Sanering asbest school in 2026 - € 210.000</a:t>
            </a:r>
          </a:p>
          <a:p>
            <a:r>
              <a:rPr lang="nl-BE" dirty="0"/>
              <a:t>Zonnepanelen bib - € 30.000</a:t>
            </a:r>
          </a:p>
          <a:p>
            <a:endParaRPr lang="nl-BE" dirty="0"/>
          </a:p>
          <a:p>
            <a:r>
              <a:rPr lang="nl-BE" dirty="0"/>
              <a:t>Verkoop gebouwen - € 774.000</a:t>
            </a:r>
          </a:p>
        </p:txBody>
      </p:sp>
    </p:spTree>
    <p:extLst>
      <p:ext uri="{BB962C8B-B14F-4D97-AF65-F5344CB8AC3E}">
        <p14:creationId xmlns:p14="http://schemas.microsoft.com/office/powerpoint/2010/main" val="3579245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8DAA19-3AFF-58CB-DF1F-EA87D0822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Veiligheid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6F1CCF5-B7E2-A1D8-90E6-21A583909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Politie</a:t>
            </a:r>
          </a:p>
          <a:p>
            <a:r>
              <a:rPr lang="nl-BE" dirty="0"/>
              <a:t>- exploitatie - € 12.382.467</a:t>
            </a:r>
          </a:p>
          <a:p>
            <a:r>
              <a:rPr lang="nl-BE" dirty="0"/>
              <a:t>- investeringen - € 3.811.818</a:t>
            </a:r>
          </a:p>
          <a:p>
            <a:endParaRPr lang="nl-BE" dirty="0"/>
          </a:p>
          <a:p>
            <a:r>
              <a:rPr lang="nl-BE" dirty="0"/>
              <a:t>Brandweer</a:t>
            </a:r>
          </a:p>
          <a:p>
            <a:r>
              <a:rPr lang="nl-BE" dirty="0"/>
              <a:t>- exploitatie - € 4.190.840</a:t>
            </a:r>
          </a:p>
          <a:p>
            <a:r>
              <a:rPr lang="nl-BE" dirty="0"/>
              <a:t>- investeringen - € 1.232.153</a:t>
            </a:r>
          </a:p>
        </p:txBody>
      </p:sp>
    </p:spTree>
    <p:extLst>
      <p:ext uri="{BB962C8B-B14F-4D97-AF65-F5344CB8AC3E}">
        <p14:creationId xmlns:p14="http://schemas.microsoft.com/office/powerpoint/2010/main" val="3038212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D02364-1B49-8F9E-197E-8868006A9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Wegen en pleinen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D571408-DF3D-4283-744B-91C55F147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Kasteeldreef in 2026 - € 145.000</a:t>
            </a:r>
          </a:p>
          <a:p>
            <a:r>
              <a:rPr lang="nl-BE" dirty="0" err="1"/>
              <a:t>Haeyershoek</a:t>
            </a:r>
            <a:r>
              <a:rPr lang="nl-BE" dirty="0"/>
              <a:t> tegen 2029 - € 1.584.845</a:t>
            </a:r>
          </a:p>
          <a:p>
            <a:r>
              <a:rPr lang="nl-BE" dirty="0" err="1"/>
              <a:t>Ronsesestraat</a:t>
            </a:r>
            <a:r>
              <a:rPr lang="nl-BE" dirty="0"/>
              <a:t> deel B tegen 2030 </a:t>
            </a:r>
          </a:p>
          <a:p>
            <a:r>
              <a:rPr lang="nl-BE" dirty="0"/>
              <a:t>Sint-Martensstraat tegen 2028 - € 500.000</a:t>
            </a:r>
          </a:p>
          <a:p>
            <a:r>
              <a:rPr lang="nl-BE" dirty="0"/>
              <a:t>Voetpaden Ten Bossche in 2029 - € 300.000</a:t>
            </a:r>
          </a:p>
          <a:p>
            <a:r>
              <a:rPr lang="nl-BE" dirty="0"/>
              <a:t>Dorpsplein </a:t>
            </a:r>
            <a:r>
              <a:rPr lang="nl-BE" dirty="0" err="1"/>
              <a:t>Everbeek</a:t>
            </a:r>
            <a:r>
              <a:rPr lang="nl-BE" dirty="0"/>
              <a:t> boven 2029 - € 100.000</a:t>
            </a:r>
          </a:p>
          <a:p>
            <a:r>
              <a:rPr lang="nl-BE" dirty="0"/>
              <a:t>Asfalt en diverse werken - € 2.400.000</a:t>
            </a:r>
          </a:p>
        </p:txBody>
      </p:sp>
    </p:spTree>
    <p:extLst>
      <p:ext uri="{BB962C8B-B14F-4D97-AF65-F5344CB8AC3E}">
        <p14:creationId xmlns:p14="http://schemas.microsoft.com/office/powerpoint/2010/main" val="3725092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91F15D-2C54-F8B8-1CA7-9BB005825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Milieu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BC41EBE-43DA-08AD-0458-4D5A751A6F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  <a:p>
            <a:r>
              <a:rPr lang="nl-BE" dirty="0"/>
              <a:t>Groenonderhoud - € 2.088.000</a:t>
            </a:r>
          </a:p>
          <a:p>
            <a:r>
              <a:rPr lang="nl-BE" dirty="0"/>
              <a:t>Onderhoud beken - € 150.000</a:t>
            </a:r>
          </a:p>
          <a:p>
            <a:r>
              <a:rPr lang="nl-BE" dirty="0"/>
              <a:t>Aanplantingen + uitbreiding openbaar groen – € 194.000</a:t>
            </a:r>
          </a:p>
          <a:p>
            <a:r>
              <a:rPr lang="nl-BE" dirty="0"/>
              <a:t>Overstromingsgebied Ter </a:t>
            </a:r>
            <a:r>
              <a:rPr lang="nl-BE" dirty="0" err="1"/>
              <a:t>Kleppe</a:t>
            </a:r>
            <a:r>
              <a:rPr lang="nl-BE" dirty="0"/>
              <a:t> - € 75.000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55304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0F1568-2FAA-782C-80AF-FF9F59B3F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</p:spPr>
        <p:txBody>
          <a:bodyPr/>
          <a:lstStyle/>
          <a:p>
            <a:r>
              <a:rPr lang="nl-BE" dirty="0"/>
              <a:t>ICT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BA9F5F8-3478-2F10-5DD0-AA42364011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sz="2400" dirty="0"/>
          </a:p>
          <a:p>
            <a:endParaRPr lang="nl-BE" sz="2400" dirty="0"/>
          </a:p>
          <a:p>
            <a:r>
              <a:rPr lang="nl-BE" sz="2400" dirty="0"/>
              <a:t>Hardware vernieuwing werkposten in 2028 - € 366.000</a:t>
            </a:r>
          </a:p>
          <a:p>
            <a:endParaRPr lang="nl-BE" sz="2400" dirty="0"/>
          </a:p>
          <a:p>
            <a:r>
              <a:rPr lang="nl-BE" sz="2400" dirty="0"/>
              <a:t>Software – CS </a:t>
            </a:r>
            <a:r>
              <a:rPr lang="nl-BE" sz="2400" dirty="0" err="1"/>
              <a:t>analytics</a:t>
            </a:r>
            <a:r>
              <a:rPr lang="nl-BE" sz="2400" dirty="0"/>
              <a:t> personeelsmodule € 44.000</a:t>
            </a:r>
          </a:p>
          <a:p>
            <a:endParaRPr lang="nl-BE" sz="2400" dirty="0"/>
          </a:p>
          <a:p>
            <a:r>
              <a:rPr lang="nl-BE" sz="2400" dirty="0"/>
              <a:t>Software </a:t>
            </a:r>
            <a:r>
              <a:rPr lang="nl-BE" sz="2400" dirty="0" err="1"/>
              <a:t>organisatiebreed</a:t>
            </a:r>
            <a:r>
              <a:rPr lang="nl-BE" sz="2400" dirty="0"/>
              <a:t> - € 2.935.000</a:t>
            </a:r>
          </a:p>
          <a:p>
            <a:endParaRPr lang="nl-BE" sz="2400" dirty="0"/>
          </a:p>
          <a:p>
            <a:r>
              <a:rPr lang="nl-BE" sz="2400" dirty="0"/>
              <a:t>Ondersteuning GDPR - € 120.000</a:t>
            </a:r>
          </a:p>
          <a:p>
            <a:endParaRPr lang="nl-BE" sz="2400" dirty="0"/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2275058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2944CD-2A53-6CD6-478C-114594B45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Communicatie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32C3D3F-DBC8-FAC5-9B8A-A2BA6EA730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800" dirty="0"/>
              <a:t>Afsprakenmodule - € 27.000</a:t>
            </a:r>
          </a:p>
          <a:p>
            <a:endParaRPr lang="nl-BE" sz="2800" dirty="0"/>
          </a:p>
          <a:p>
            <a:r>
              <a:rPr lang="nl-BE" sz="2800" dirty="0"/>
              <a:t>Lokale assistent </a:t>
            </a:r>
            <a:r>
              <a:rPr lang="nl-BE" sz="2800" dirty="0" err="1"/>
              <a:t>TamTam</a:t>
            </a:r>
            <a:r>
              <a:rPr lang="nl-BE" sz="2800" dirty="0"/>
              <a:t> - € 110.000</a:t>
            </a:r>
          </a:p>
          <a:p>
            <a:endParaRPr lang="nl-BE" sz="2800" dirty="0"/>
          </a:p>
          <a:p>
            <a:r>
              <a:rPr lang="nl-BE" sz="2800" dirty="0"/>
              <a:t>Nieuwe website - € 51.000</a:t>
            </a:r>
          </a:p>
          <a:p>
            <a:endParaRPr lang="nl-BE" sz="2800" dirty="0"/>
          </a:p>
          <a:p>
            <a:r>
              <a:rPr lang="nl-BE" sz="2800" dirty="0"/>
              <a:t>Toekan app – buitenschoolse kinderopvang € 60.000</a:t>
            </a:r>
          </a:p>
        </p:txBody>
      </p:sp>
    </p:spTree>
    <p:extLst>
      <p:ext uri="{BB962C8B-B14F-4D97-AF65-F5344CB8AC3E}">
        <p14:creationId xmlns:p14="http://schemas.microsoft.com/office/powerpoint/2010/main" val="2078084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D17E6D-EFEE-2DCF-6911-33AD0FDAD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Machines en voertuigen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8513A2B-EDAA-C025-8AE5-A65FD79BC0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2 bestelwagens - € 180.000</a:t>
            </a:r>
          </a:p>
          <a:p>
            <a:endParaRPr lang="nl-BE" dirty="0"/>
          </a:p>
          <a:p>
            <a:r>
              <a:rPr lang="nl-BE" dirty="0"/>
              <a:t>Minigraver - € 150.000</a:t>
            </a:r>
          </a:p>
          <a:p>
            <a:endParaRPr lang="nl-BE" dirty="0"/>
          </a:p>
          <a:p>
            <a:r>
              <a:rPr lang="nl-BE" dirty="0" err="1"/>
              <a:t>Maaibak</a:t>
            </a:r>
            <a:r>
              <a:rPr lang="nl-BE" dirty="0"/>
              <a:t> grachten - € 40.000</a:t>
            </a:r>
          </a:p>
        </p:txBody>
      </p:sp>
    </p:spTree>
    <p:extLst>
      <p:ext uri="{BB962C8B-B14F-4D97-AF65-F5344CB8AC3E}">
        <p14:creationId xmlns:p14="http://schemas.microsoft.com/office/powerpoint/2010/main" val="1137636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8EB28C-FD85-27FC-5EBB-9122ADD3E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1143000"/>
          </a:xfrm>
        </p:spPr>
        <p:txBody>
          <a:bodyPr/>
          <a:lstStyle/>
          <a:p>
            <a:r>
              <a:rPr lang="nl-BE" dirty="0"/>
              <a:t>OCMW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788231-0EC3-5CD5-C7F4-4E4B12AD5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sz="2800" dirty="0"/>
          </a:p>
          <a:p>
            <a:r>
              <a:rPr lang="nl-BE" sz="2800" dirty="0"/>
              <a:t>Beperking in de werkloosheid &gt; meer leefloon</a:t>
            </a:r>
          </a:p>
          <a:p>
            <a:r>
              <a:rPr lang="nl-BE" sz="2800" dirty="0"/>
              <a:t>Aanpak psychologische problemen - € 60.000</a:t>
            </a:r>
          </a:p>
          <a:p>
            <a:r>
              <a:rPr lang="nl-BE" sz="2800" dirty="0"/>
              <a:t>Bestrijding kinderarmoede - € 66.000</a:t>
            </a:r>
          </a:p>
          <a:p>
            <a:r>
              <a:rPr lang="nl-BE" sz="2800" dirty="0"/>
              <a:t>Kerstdiner - € 18.000</a:t>
            </a:r>
          </a:p>
          <a:p>
            <a:r>
              <a:rPr lang="nl-BE" sz="2800" dirty="0"/>
              <a:t>1 jaar lidmaatschap cluster welzijn - € 35.000</a:t>
            </a:r>
          </a:p>
          <a:p>
            <a:r>
              <a:rPr lang="nl-BE" sz="2800" dirty="0"/>
              <a:t>Rest gelijkblijvend beleid.</a:t>
            </a:r>
          </a:p>
          <a:p>
            <a:endParaRPr lang="nl-BE" sz="2800" dirty="0"/>
          </a:p>
        </p:txBody>
      </p:sp>
    </p:spTree>
    <p:extLst>
      <p:ext uri="{BB962C8B-B14F-4D97-AF65-F5344CB8AC3E}">
        <p14:creationId xmlns:p14="http://schemas.microsoft.com/office/powerpoint/2010/main" val="1460106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C30A74-610B-98D5-DECB-AD94C83D2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Personeel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EE3CF11-8D52-143E-A1F1-F1AA7AFB45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800" dirty="0"/>
              <a:t>Aantal VTE blijft constant gedurende de legislatuur</a:t>
            </a:r>
          </a:p>
          <a:p>
            <a:r>
              <a:rPr lang="nl-BE" sz="2800" dirty="0"/>
              <a:t>De rotatie van statutair naar contractueel gaat verder</a:t>
            </a:r>
          </a:p>
          <a:p>
            <a:r>
              <a:rPr lang="nl-BE" sz="2800" dirty="0"/>
              <a:t>De responsabiliseringsbijdrage stijgt</a:t>
            </a:r>
          </a:p>
          <a:p>
            <a:r>
              <a:rPr lang="nl-BE" sz="2800" dirty="0"/>
              <a:t>- gemeente € 1.280.000 netto</a:t>
            </a:r>
          </a:p>
          <a:p>
            <a:r>
              <a:rPr lang="nl-BE" sz="2800" dirty="0"/>
              <a:t>- </a:t>
            </a:r>
            <a:r>
              <a:rPr lang="nl-BE" sz="2800" dirty="0" err="1"/>
              <a:t>ocmw</a:t>
            </a:r>
            <a:r>
              <a:rPr lang="nl-BE" sz="2800" dirty="0"/>
              <a:t> € 736.000 netto</a:t>
            </a:r>
          </a:p>
          <a:p>
            <a:r>
              <a:rPr lang="nl-BE" sz="2800" dirty="0"/>
              <a:t>Verhoging van de maaltijdcheques </a:t>
            </a:r>
          </a:p>
          <a:p>
            <a:endParaRPr lang="nl-BE" sz="2800" dirty="0"/>
          </a:p>
          <a:p>
            <a:r>
              <a:rPr lang="nl-BE" sz="2800" dirty="0"/>
              <a:t>Zilverfonds statutairen € 1.245.000</a:t>
            </a:r>
          </a:p>
        </p:txBody>
      </p:sp>
    </p:spTree>
    <p:extLst>
      <p:ext uri="{BB962C8B-B14F-4D97-AF65-F5344CB8AC3E}">
        <p14:creationId xmlns:p14="http://schemas.microsoft.com/office/powerpoint/2010/main" val="1510700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11AD18-971A-96AF-F99B-C8BE26F63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</p:spPr>
        <p:txBody>
          <a:bodyPr/>
          <a:lstStyle/>
          <a:p>
            <a:r>
              <a:rPr lang="nl-BE" dirty="0"/>
              <a:t>Toerisme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7E226D-3E40-B92D-8AD6-58DCB73AF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Streekproductenwandeling - € 36.000</a:t>
            </a:r>
          </a:p>
          <a:p>
            <a:r>
              <a:rPr lang="nl-BE" dirty="0"/>
              <a:t>Dag van het park - € 30.000</a:t>
            </a:r>
          </a:p>
          <a:p>
            <a:r>
              <a:rPr lang="nl-BE" dirty="0"/>
              <a:t>Escaperoute kinderen + stadsspel - € 13.000</a:t>
            </a:r>
          </a:p>
          <a:p>
            <a:r>
              <a:rPr lang="nl-BE" dirty="0"/>
              <a:t>Digitaal toerisme - € 30.000</a:t>
            </a:r>
          </a:p>
          <a:p>
            <a:r>
              <a:rPr lang="nl-BE" dirty="0"/>
              <a:t>Buitentappunt + campers - € 34.000</a:t>
            </a:r>
          </a:p>
          <a:p>
            <a:r>
              <a:rPr lang="nl-BE" dirty="0"/>
              <a:t>Promotiecampagnes - € 30.000</a:t>
            </a:r>
          </a:p>
          <a:p>
            <a:r>
              <a:rPr lang="nl-BE" dirty="0"/>
              <a:t>Brochure toerisme - € 30.000</a:t>
            </a:r>
          </a:p>
        </p:txBody>
      </p:sp>
    </p:spTree>
    <p:extLst>
      <p:ext uri="{BB962C8B-B14F-4D97-AF65-F5344CB8AC3E}">
        <p14:creationId xmlns:p14="http://schemas.microsoft.com/office/powerpoint/2010/main" val="795198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90D546-1FAE-4621-8B52-E6348C6C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Jeugd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4CBE8D4-C0FE-DC04-5AA1-19E6A796E8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Buitenspeeldag - € 36.000</a:t>
            </a:r>
          </a:p>
          <a:p>
            <a:r>
              <a:rPr lang="nl-BE" dirty="0"/>
              <a:t>Tienerwerking tijdens de zomer - € 9.000</a:t>
            </a:r>
          </a:p>
          <a:p>
            <a:r>
              <a:rPr lang="nl-BE" dirty="0"/>
              <a:t>Animatoren speelplein - € 60.000</a:t>
            </a:r>
          </a:p>
          <a:p>
            <a:r>
              <a:rPr lang="nl-BE" dirty="0"/>
              <a:t>Materiaal speelpleinwerking – € 24.000</a:t>
            </a:r>
          </a:p>
          <a:p>
            <a:r>
              <a:rPr lang="nl-BE" dirty="0"/>
              <a:t>Intrede van de sint - € 30.000</a:t>
            </a:r>
          </a:p>
          <a:p>
            <a:r>
              <a:rPr lang="nl-BE" dirty="0"/>
              <a:t>Theater voor kinderen - € 18.000</a:t>
            </a:r>
          </a:p>
        </p:txBody>
      </p:sp>
    </p:spTree>
    <p:extLst>
      <p:ext uri="{BB962C8B-B14F-4D97-AF65-F5344CB8AC3E}">
        <p14:creationId xmlns:p14="http://schemas.microsoft.com/office/powerpoint/2010/main" val="617666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DB8EF0-EAA7-1B6B-7FA6-E97B82871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Lokale economie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112526F-03CD-1C33-5F25-FE98BB8EE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Brakel </a:t>
            </a:r>
            <a:r>
              <a:rPr lang="nl-BE" dirty="0" err="1"/>
              <a:t>oktobert</a:t>
            </a:r>
            <a:r>
              <a:rPr lang="nl-BE" dirty="0"/>
              <a:t> - € 120.000</a:t>
            </a:r>
          </a:p>
          <a:p>
            <a:r>
              <a:rPr lang="nl-BE" dirty="0"/>
              <a:t>Lente opendeur - € 15.000</a:t>
            </a:r>
          </a:p>
          <a:p>
            <a:r>
              <a:rPr lang="nl-BE" dirty="0"/>
              <a:t>Netwerkmoment ondernemers - € 18.000</a:t>
            </a:r>
          </a:p>
          <a:p>
            <a:r>
              <a:rPr lang="nl-BE" dirty="0"/>
              <a:t>Brochure lokale economie - € 30.000</a:t>
            </a:r>
          </a:p>
          <a:p>
            <a:r>
              <a:rPr lang="nl-BE" dirty="0"/>
              <a:t>Campagne koop lokaal - € 6.000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43370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EE0FC0-2C3A-597D-6C9A-49949F296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Vrije tijd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701BBD0-8531-AA34-722C-474DDFA64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Feest op de Rijdt - € 150.000</a:t>
            </a:r>
          </a:p>
          <a:p>
            <a:r>
              <a:rPr lang="nl-BE" dirty="0"/>
              <a:t>Super 8 - € 108.000</a:t>
            </a:r>
          </a:p>
          <a:p>
            <a:r>
              <a:rPr lang="nl-BE" dirty="0"/>
              <a:t>Kerstmarkt - € 120.000</a:t>
            </a:r>
          </a:p>
          <a:p>
            <a:r>
              <a:rPr lang="nl-BE" dirty="0"/>
              <a:t>Vlaanderen feest - € 90.000</a:t>
            </a:r>
          </a:p>
          <a:p>
            <a:r>
              <a:rPr lang="nl-BE" dirty="0"/>
              <a:t>Ruiterommegang - € 18.000</a:t>
            </a:r>
          </a:p>
          <a:p>
            <a:r>
              <a:rPr lang="nl-BE" dirty="0"/>
              <a:t>Nieuwjaarsreceptie - € 102.000</a:t>
            </a:r>
          </a:p>
          <a:p>
            <a:r>
              <a:rPr lang="nl-BE" dirty="0"/>
              <a:t>Kermis &amp; avondmarkt - € 27.000</a:t>
            </a:r>
          </a:p>
        </p:txBody>
      </p:sp>
    </p:spTree>
    <p:extLst>
      <p:ext uri="{BB962C8B-B14F-4D97-AF65-F5344CB8AC3E}">
        <p14:creationId xmlns:p14="http://schemas.microsoft.com/office/powerpoint/2010/main" val="559952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ECE31A-8B60-D402-8512-60BB82E08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2800" dirty="0"/>
              <a:t>(Sociaal)</a:t>
            </a:r>
            <a:r>
              <a:rPr lang="nl-BE" dirty="0"/>
              <a:t>Wonen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EFFF69B-9A3E-1E9F-E9C4-37B2457193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Sociale huisvesting</a:t>
            </a:r>
          </a:p>
          <a:p>
            <a:pPr marL="0" indent="0">
              <a:buNone/>
            </a:pPr>
            <a:r>
              <a:rPr lang="nl-BE" sz="2000" dirty="0"/>
              <a:t>      BSO – stimuleren sociale doorverhuur + samenwerking WMVL 						(locaties/pistes)</a:t>
            </a:r>
          </a:p>
          <a:p>
            <a:pPr marL="0" indent="0">
              <a:buNone/>
            </a:pPr>
            <a:endParaRPr lang="nl-BE" sz="2000" dirty="0"/>
          </a:p>
          <a:p>
            <a:pPr marL="0" indent="0">
              <a:buNone/>
            </a:pPr>
            <a:endParaRPr lang="nl-BE" sz="2000" dirty="0"/>
          </a:p>
          <a:p>
            <a:r>
              <a:rPr lang="nl-BE" dirty="0"/>
              <a:t>Wonen</a:t>
            </a:r>
          </a:p>
          <a:p>
            <a:pPr marL="0" indent="0">
              <a:buNone/>
            </a:pPr>
            <a:r>
              <a:rPr lang="nl-BE" sz="2000" dirty="0"/>
              <a:t>      Optimaliseren woonoverleg/samenwerking SOLVA</a:t>
            </a:r>
          </a:p>
          <a:p>
            <a:pPr marL="0" indent="0">
              <a:buNone/>
            </a:pPr>
            <a:r>
              <a:rPr lang="nl-BE" sz="2000" dirty="0"/>
              <a:t>      Woonkwaliteit aanpakken (leegstand/verkrotting,…)</a:t>
            </a:r>
          </a:p>
          <a:p>
            <a:pPr marL="0" indent="0">
              <a:buNone/>
            </a:pPr>
            <a:r>
              <a:rPr lang="nl-BE" sz="2000" dirty="0"/>
              <a:t>      Energie/subsidies info</a:t>
            </a:r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61094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9A7F5-8711-D3A9-A1BD-D3F01EC00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Inkomsten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ACE117E-D75C-BE9D-53FE-F010236AB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Tweede verblijven </a:t>
            </a:r>
            <a:r>
              <a:rPr lang="nl-BE" sz="2000" dirty="0"/>
              <a:t>(index na 25j)</a:t>
            </a:r>
          </a:p>
          <a:p>
            <a:r>
              <a:rPr lang="nl-BE" dirty="0"/>
              <a:t>Containerpark </a:t>
            </a:r>
          </a:p>
          <a:p>
            <a:r>
              <a:rPr lang="nl-BE" dirty="0"/>
              <a:t>Tarieven kinderopvang</a:t>
            </a:r>
          </a:p>
          <a:p>
            <a:r>
              <a:rPr lang="nl-BE" dirty="0"/>
              <a:t>Stedenbouwkundige inlichtingen</a:t>
            </a:r>
          </a:p>
          <a:p>
            <a:r>
              <a:rPr lang="nl-BE" dirty="0"/>
              <a:t>Actualiseren KI – </a:t>
            </a:r>
            <a:r>
              <a:rPr lang="nl-BE" sz="2000" dirty="0"/>
              <a:t>federaal/rechtvaardige fiscaliteit</a:t>
            </a:r>
          </a:p>
          <a:p>
            <a:r>
              <a:rPr lang="nl-BE" dirty="0"/>
              <a:t>Taks logies </a:t>
            </a:r>
            <a:r>
              <a:rPr lang="nl-BE" sz="2000" dirty="0"/>
              <a:t>(uniform reglement Vlaamse Ardennen vanaf 2027?)</a:t>
            </a:r>
          </a:p>
          <a:p>
            <a:pPr marL="0" indent="0">
              <a:buNone/>
            </a:pPr>
            <a:r>
              <a:rPr lang="nl-BE" dirty="0"/>
              <a:t>	</a:t>
            </a:r>
            <a:r>
              <a:rPr lang="nl-BE" sz="2000" dirty="0"/>
              <a:t>inzetten op behoud kwaliteit aanbod/herinvesteren </a:t>
            </a:r>
            <a:r>
              <a:rPr lang="nl-BE" sz="2000"/>
              <a:t>lokaal toerisme!</a:t>
            </a:r>
            <a:r>
              <a:rPr lang="nl-BE"/>
              <a:t>	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32601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A02B14-09BC-46CF-AD4E-E945F9D7E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</p:spPr>
        <p:txBody>
          <a:bodyPr/>
          <a:lstStyle/>
          <a:p>
            <a:r>
              <a:rPr lang="nl-BE"/>
              <a:t>Financiering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A2BAF49-08E1-934F-0054-5FFBAF4ED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Leningen op 20 jaar vast aan 4,5 %</a:t>
            </a:r>
          </a:p>
          <a:p>
            <a:endParaRPr lang="nl-BE" dirty="0"/>
          </a:p>
          <a:p>
            <a:r>
              <a:rPr lang="nl-BE" dirty="0"/>
              <a:t>Extra toelichting P.11 tem13</a:t>
            </a:r>
          </a:p>
          <a:p>
            <a:endParaRPr lang="nl-BE" dirty="0"/>
          </a:p>
          <a:p>
            <a:r>
              <a:rPr lang="nl-BE" dirty="0"/>
              <a:t>Assumpties p. </a:t>
            </a:r>
            <a:r>
              <a:rPr lang="nl-BE"/>
              <a:t>56 &amp; 57</a:t>
            </a:r>
            <a:endParaRPr lang="nl-BE" dirty="0"/>
          </a:p>
          <a:p>
            <a:pPr marL="0" indent="0">
              <a:buNone/>
            </a:pPr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4269338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611</Words>
  <Application>Microsoft Office PowerPoint</Application>
  <PresentationFormat>Diavoorstelling (4:3)</PresentationFormat>
  <Paragraphs>145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4" baseType="lpstr">
      <vt:lpstr>Arial</vt:lpstr>
      <vt:lpstr>Calibri</vt:lpstr>
      <vt:lpstr>Myriad Pro Light</vt:lpstr>
      <vt:lpstr>TheMix-Plain</vt:lpstr>
      <vt:lpstr>Kantoorthema</vt:lpstr>
      <vt:lpstr>Brakel </vt:lpstr>
      <vt:lpstr>           Kerngetallen meerjarenplan 2026-2031 </vt:lpstr>
      <vt:lpstr>Opzet van het mjp</vt:lpstr>
      <vt:lpstr>Gebouwen</vt:lpstr>
      <vt:lpstr>Veiligheid</vt:lpstr>
      <vt:lpstr>Wegen en pleinen</vt:lpstr>
      <vt:lpstr>Milieu</vt:lpstr>
      <vt:lpstr>ICT</vt:lpstr>
      <vt:lpstr>Communicatie</vt:lpstr>
      <vt:lpstr>Machines en voertuigen</vt:lpstr>
      <vt:lpstr>OCMW</vt:lpstr>
      <vt:lpstr>Personeel</vt:lpstr>
      <vt:lpstr>Toerisme</vt:lpstr>
      <vt:lpstr>Jeugd</vt:lpstr>
      <vt:lpstr>Lokale economie</vt:lpstr>
      <vt:lpstr>Vrije tijd</vt:lpstr>
      <vt:lpstr>(Sociaal)Wonen</vt:lpstr>
      <vt:lpstr>Inkomsten</vt:lpstr>
      <vt:lpstr>Financiering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Jonathan Verspeeten</dc:creator>
  <cp:lastModifiedBy>Bart Morreels</cp:lastModifiedBy>
  <cp:revision>247</cp:revision>
  <cp:lastPrinted>2025-01-10T09:57:47Z</cp:lastPrinted>
  <dcterms:created xsi:type="dcterms:W3CDTF">2013-02-14T12:56:15Z</dcterms:created>
  <dcterms:modified xsi:type="dcterms:W3CDTF">2025-11-26T15:55:25Z</dcterms:modified>
</cp:coreProperties>
</file>